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75" r:id="rId5"/>
    <p:sldId id="259" r:id="rId6"/>
    <p:sldId id="277" r:id="rId7"/>
    <p:sldId id="276" r:id="rId8"/>
    <p:sldId id="278" r:id="rId9"/>
    <p:sldId id="279" r:id="rId10"/>
    <p:sldId id="280" r:id="rId11"/>
    <p:sldId id="260" r:id="rId12"/>
    <p:sldId id="281" r:id="rId13"/>
    <p:sldId id="282" r:id="rId14"/>
    <p:sldId id="283" r:id="rId15"/>
    <p:sldId id="285" r:id="rId16"/>
    <p:sldId id="286" r:id="rId17"/>
    <p:sldId id="287" r:id="rId18"/>
    <p:sldId id="284" r:id="rId19"/>
    <p:sldId id="289" r:id="rId20"/>
    <p:sldId id="288" r:id="rId21"/>
    <p:sldId id="261" r:id="rId22"/>
    <p:sldId id="290" r:id="rId23"/>
    <p:sldId id="262" r:id="rId24"/>
    <p:sldId id="291" r:id="rId25"/>
    <p:sldId id="292" r:id="rId26"/>
    <p:sldId id="263" r:id="rId27"/>
    <p:sldId id="264" r:id="rId28"/>
    <p:sldId id="293" r:id="rId29"/>
    <p:sldId id="265" r:id="rId30"/>
    <p:sldId id="294" r:id="rId31"/>
    <p:sldId id="295" r:id="rId32"/>
    <p:sldId id="296" r:id="rId33"/>
    <p:sldId id="266" r:id="rId34"/>
    <p:sldId id="297" r:id="rId35"/>
    <p:sldId id="298" r:id="rId36"/>
    <p:sldId id="267" r:id="rId37"/>
    <p:sldId id="268" r:id="rId38"/>
    <p:sldId id="269" r:id="rId39"/>
    <p:sldId id="299" r:id="rId40"/>
    <p:sldId id="270" r:id="rId41"/>
    <p:sldId id="271" r:id="rId42"/>
    <p:sldId id="300" r:id="rId43"/>
    <p:sldId id="301" r:id="rId44"/>
    <p:sldId id="272" r:id="rId45"/>
    <p:sldId id="302" r:id="rId46"/>
    <p:sldId id="303" r:id="rId47"/>
    <p:sldId id="27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E6E89D-45AD-498D-BE7D-0383E1C122AD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7ACB1AC7-55E5-468A-9C87-B3861F94ACC7}">
      <dgm:prSet phldrT="[Text]"/>
      <dgm:spPr/>
      <dgm:t>
        <a:bodyPr/>
        <a:lstStyle/>
        <a:p>
          <a:pPr rtl="1"/>
          <a:r>
            <a:rPr lang="he-IL" baseline="0" dirty="0" smtClean="0">
              <a:cs typeface="David" pitchFamily="34" charset="-79"/>
            </a:rPr>
            <a:t>פרק לא</a:t>
          </a:r>
          <a:endParaRPr lang="he-IL" baseline="0" dirty="0">
            <a:cs typeface="David" pitchFamily="34" charset="-79"/>
          </a:endParaRPr>
        </a:p>
      </dgm:t>
    </dgm:pt>
    <dgm:pt modelId="{FB604CC7-40FA-40A4-94D6-328313B4BB3D}" type="parTrans" cxnId="{08C0CB84-A462-4525-843A-60DDEF92C6B4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875D70AD-ECDD-45C1-AA04-3B59BDBB3BED}" type="sibTrans" cxnId="{08C0CB84-A462-4525-843A-60DDEF92C6B4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492DBB59-AE09-458C-AE1E-3C158267F666}">
      <dgm:prSet phldrT="[Text]"/>
      <dgm:spPr/>
      <dgm:t>
        <a:bodyPr/>
        <a:lstStyle/>
        <a:p>
          <a:pPr rtl="0"/>
          <a:r>
            <a:rPr lang="en-GB" baseline="0" dirty="0" smtClean="0">
              <a:cs typeface="David" pitchFamily="34" charset="-79"/>
            </a:rPr>
            <a:t>War against Midyan</a:t>
          </a:r>
          <a:endParaRPr lang="he-IL" baseline="0" dirty="0">
            <a:cs typeface="David" pitchFamily="34" charset="-79"/>
          </a:endParaRPr>
        </a:p>
      </dgm:t>
    </dgm:pt>
    <dgm:pt modelId="{4CD1523B-A3CF-4409-BDB5-F1899AC58845}" type="parTrans" cxnId="{DEA80967-A1F6-48F0-96AD-AF3229558735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0F04584B-407C-4E72-B092-BA829B566663}" type="sibTrans" cxnId="{DEA80967-A1F6-48F0-96AD-AF3229558735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BA1C8174-AD2A-489D-B88F-414FDAC22D40}">
      <dgm:prSet phldrT="[Text]"/>
      <dgm:spPr/>
      <dgm:t>
        <a:bodyPr/>
        <a:lstStyle/>
        <a:p>
          <a:pPr rtl="1"/>
          <a:r>
            <a:rPr lang="he-IL" baseline="0" dirty="0" smtClean="0">
              <a:cs typeface="David" pitchFamily="34" charset="-79"/>
            </a:rPr>
            <a:t>פרק לב</a:t>
          </a:r>
          <a:endParaRPr lang="he-IL" baseline="0" dirty="0">
            <a:cs typeface="David" pitchFamily="34" charset="-79"/>
          </a:endParaRPr>
        </a:p>
      </dgm:t>
    </dgm:pt>
    <dgm:pt modelId="{5A51F0CA-CAFA-42E3-ACE8-0DDD21E41934}" type="parTrans" cxnId="{9D0FA7F7-81E2-472A-AB13-767D96CF76E6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D1E3413B-A0B3-4A77-BF8B-383F321D50F5}" type="sibTrans" cxnId="{9D0FA7F7-81E2-472A-AB13-767D96CF76E6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233D2F02-DB81-4848-AF3A-95E37AD1DA1A}">
      <dgm:prSet phldrT="[Text]"/>
      <dgm:spPr/>
      <dgm:t>
        <a:bodyPr/>
        <a:lstStyle/>
        <a:p>
          <a:pPr rtl="0"/>
          <a:r>
            <a:rPr lang="en-GB" baseline="0" dirty="0" smtClean="0">
              <a:cs typeface="David" pitchFamily="34" charset="-79"/>
            </a:rPr>
            <a:t>Reuven, Gad and half of Menashe</a:t>
          </a:r>
          <a:endParaRPr lang="he-IL" baseline="0" dirty="0">
            <a:cs typeface="David" pitchFamily="34" charset="-79"/>
          </a:endParaRPr>
        </a:p>
      </dgm:t>
    </dgm:pt>
    <dgm:pt modelId="{23C6D9D6-5EF1-4E4C-804B-CB5C486B825D}" type="parTrans" cxnId="{8F5AA1C4-33A0-46C7-BE8A-307B17E6A1B3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77691B04-F591-460D-B241-4104687AE2B7}" type="sibTrans" cxnId="{8F5AA1C4-33A0-46C7-BE8A-307B17E6A1B3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A1592BB7-6D23-47EF-8530-2B89B76A0ACD}">
      <dgm:prSet phldrT="[Text]"/>
      <dgm:spPr/>
      <dgm:t>
        <a:bodyPr/>
        <a:lstStyle/>
        <a:p>
          <a:pPr rtl="1"/>
          <a:r>
            <a:rPr lang="he-IL" baseline="0" dirty="0" smtClean="0">
              <a:cs typeface="David" pitchFamily="34" charset="-79"/>
            </a:rPr>
            <a:t>פרק לג</a:t>
          </a:r>
          <a:endParaRPr lang="he-IL" baseline="0" dirty="0">
            <a:cs typeface="David" pitchFamily="34" charset="-79"/>
          </a:endParaRPr>
        </a:p>
      </dgm:t>
    </dgm:pt>
    <dgm:pt modelId="{565B2E0E-10FB-44B8-B605-ADA757B4F8B4}" type="parTrans" cxnId="{7613E691-34F9-419F-AB13-51FB0638034D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2D89FF1A-E3D0-4260-8100-4B85DFBD9AF8}" type="sibTrans" cxnId="{7613E691-34F9-419F-AB13-51FB0638034D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A6E29A93-36CB-47A7-9C35-7D4259A06F23}">
      <dgm:prSet phldrT="[Text]"/>
      <dgm:spPr/>
      <dgm:t>
        <a:bodyPr/>
        <a:lstStyle/>
        <a:p>
          <a:pPr rtl="0"/>
          <a:r>
            <a:rPr lang="en-GB" baseline="0" dirty="0" smtClean="0">
              <a:cs typeface="David" pitchFamily="34" charset="-79"/>
            </a:rPr>
            <a:t>Summary of the travelling since leaving Egypt.</a:t>
          </a:r>
          <a:endParaRPr lang="he-IL" baseline="0" dirty="0">
            <a:cs typeface="David" pitchFamily="34" charset="-79"/>
          </a:endParaRPr>
        </a:p>
      </dgm:t>
    </dgm:pt>
    <dgm:pt modelId="{B7A9813E-E51C-4459-9E12-8B908BFFF127}" type="parTrans" cxnId="{D8025380-028E-4502-A0DF-F2814A1486FA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12BBEBF5-0701-4095-817D-E1B8BE1990A6}" type="sibTrans" cxnId="{D8025380-028E-4502-A0DF-F2814A1486FA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4D749B8A-A8C8-46F8-B0BD-906EC7FF875C}">
      <dgm:prSet phldrT="[Text]"/>
      <dgm:spPr/>
      <dgm:t>
        <a:bodyPr/>
        <a:lstStyle/>
        <a:p>
          <a:pPr rtl="0"/>
          <a:r>
            <a:rPr lang="en-GB" baseline="0" dirty="0" smtClean="0">
              <a:cs typeface="David" pitchFamily="34" charset="-79"/>
            </a:rPr>
            <a:t>Related to nachala</a:t>
          </a:r>
          <a:endParaRPr lang="he-IL" baseline="0" dirty="0">
            <a:cs typeface="David" pitchFamily="34" charset="-79"/>
          </a:endParaRPr>
        </a:p>
      </dgm:t>
    </dgm:pt>
    <dgm:pt modelId="{38D21A99-07F0-45A9-92B5-BBD7919BEA01}" type="parTrans" cxnId="{1CD3EE31-5CF3-4CE3-A30D-97CBE40E40E0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75C7AE96-B0BE-4C33-8D92-D75B02EBC2E1}" type="sibTrans" cxnId="{1CD3EE31-5CF3-4CE3-A30D-97CBE40E40E0}">
      <dgm:prSet/>
      <dgm:spPr/>
      <dgm:t>
        <a:bodyPr/>
        <a:lstStyle/>
        <a:p>
          <a:pPr rtl="1"/>
          <a:endParaRPr lang="he-IL" baseline="0">
            <a:cs typeface="David" pitchFamily="34" charset="-79"/>
          </a:endParaRPr>
        </a:p>
      </dgm:t>
    </dgm:pt>
    <dgm:pt modelId="{D7356025-2E33-4453-BF86-E9E100DBF2BB}" type="pres">
      <dgm:prSet presAssocID="{5AE6E89D-45AD-498D-BE7D-0383E1C122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79EA45FE-4190-4E8B-8982-2211E90558CD}" type="pres">
      <dgm:prSet presAssocID="{7ACB1AC7-55E5-468A-9C87-B3861F94ACC7}" presName="composite" presStyleCnt="0"/>
      <dgm:spPr/>
    </dgm:pt>
    <dgm:pt modelId="{05382105-8620-4EA8-8FC5-02A01433E01E}" type="pres">
      <dgm:prSet presAssocID="{7ACB1AC7-55E5-468A-9C87-B3861F94ACC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D32C9E-30EA-4A49-94BE-E69BF467C8EB}" type="pres">
      <dgm:prSet presAssocID="{7ACB1AC7-55E5-468A-9C87-B3861F94ACC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7F497C2-B398-48D0-B6AE-0EF7D5A41D01}" type="pres">
      <dgm:prSet presAssocID="{875D70AD-ECDD-45C1-AA04-3B59BDBB3BED}" presName="sp" presStyleCnt="0"/>
      <dgm:spPr/>
    </dgm:pt>
    <dgm:pt modelId="{5770FE78-D797-4DC1-8432-4029DACA86CD}" type="pres">
      <dgm:prSet presAssocID="{BA1C8174-AD2A-489D-B88F-414FDAC22D40}" presName="composite" presStyleCnt="0"/>
      <dgm:spPr/>
    </dgm:pt>
    <dgm:pt modelId="{B1F63484-F818-4CA2-BCF9-17D1F75AE3B2}" type="pres">
      <dgm:prSet presAssocID="{BA1C8174-AD2A-489D-B88F-414FDAC22D4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2F13CD-83BD-4536-9C85-DCB7663F0862}" type="pres">
      <dgm:prSet presAssocID="{BA1C8174-AD2A-489D-B88F-414FDAC22D4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7DA153-EF36-456E-94E9-4CA23C6830B4}" type="pres">
      <dgm:prSet presAssocID="{D1E3413B-A0B3-4A77-BF8B-383F321D50F5}" presName="sp" presStyleCnt="0"/>
      <dgm:spPr/>
    </dgm:pt>
    <dgm:pt modelId="{101E794E-A393-4F47-9149-CEBE75908C53}" type="pres">
      <dgm:prSet presAssocID="{A1592BB7-6D23-47EF-8530-2B89B76A0ACD}" presName="composite" presStyleCnt="0"/>
      <dgm:spPr/>
    </dgm:pt>
    <dgm:pt modelId="{95D6B8E1-FEDF-47E3-B3DC-62D33A570F9D}" type="pres">
      <dgm:prSet presAssocID="{A1592BB7-6D23-47EF-8530-2B89B76A0AC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24E9948-815B-4EEC-9CBF-2521FE4F4B60}" type="pres">
      <dgm:prSet presAssocID="{A1592BB7-6D23-47EF-8530-2B89B76A0AC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8C0CB84-A462-4525-843A-60DDEF92C6B4}" srcId="{5AE6E89D-45AD-498D-BE7D-0383E1C122AD}" destId="{7ACB1AC7-55E5-468A-9C87-B3861F94ACC7}" srcOrd="0" destOrd="0" parTransId="{FB604CC7-40FA-40A4-94D6-328313B4BB3D}" sibTransId="{875D70AD-ECDD-45C1-AA04-3B59BDBB3BED}"/>
    <dgm:cxn modelId="{0F31DFC6-966C-490C-8F7B-3376F1E11EDA}" type="presOf" srcId="{BA1C8174-AD2A-489D-B88F-414FDAC22D40}" destId="{B1F63484-F818-4CA2-BCF9-17D1F75AE3B2}" srcOrd="0" destOrd="0" presId="urn:microsoft.com/office/officeart/2005/8/layout/chevron2"/>
    <dgm:cxn modelId="{D8025380-028E-4502-A0DF-F2814A1486FA}" srcId="{A1592BB7-6D23-47EF-8530-2B89B76A0ACD}" destId="{A6E29A93-36CB-47A7-9C35-7D4259A06F23}" srcOrd="0" destOrd="0" parTransId="{B7A9813E-E51C-4459-9E12-8B908BFFF127}" sibTransId="{12BBEBF5-0701-4095-817D-E1B8BE1990A6}"/>
    <dgm:cxn modelId="{9D0FA7F7-81E2-472A-AB13-767D96CF76E6}" srcId="{5AE6E89D-45AD-498D-BE7D-0383E1C122AD}" destId="{BA1C8174-AD2A-489D-B88F-414FDAC22D40}" srcOrd="1" destOrd="0" parTransId="{5A51F0CA-CAFA-42E3-ACE8-0DDD21E41934}" sibTransId="{D1E3413B-A0B3-4A77-BF8B-383F321D50F5}"/>
    <dgm:cxn modelId="{963BC06E-D588-4201-992E-9017932C4FDF}" type="presOf" srcId="{A6E29A93-36CB-47A7-9C35-7D4259A06F23}" destId="{624E9948-815B-4EEC-9CBF-2521FE4F4B60}" srcOrd="0" destOrd="0" presId="urn:microsoft.com/office/officeart/2005/8/layout/chevron2"/>
    <dgm:cxn modelId="{DEA80967-A1F6-48F0-96AD-AF3229558735}" srcId="{7ACB1AC7-55E5-468A-9C87-B3861F94ACC7}" destId="{492DBB59-AE09-458C-AE1E-3C158267F666}" srcOrd="0" destOrd="0" parTransId="{4CD1523B-A3CF-4409-BDB5-F1899AC58845}" sibTransId="{0F04584B-407C-4E72-B092-BA829B566663}"/>
    <dgm:cxn modelId="{C6EB573E-0CEC-453D-95C4-C374B9916E89}" type="presOf" srcId="{4D749B8A-A8C8-46F8-B0BD-906EC7FF875C}" destId="{572F13CD-83BD-4536-9C85-DCB7663F0862}" srcOrd="0" destOrd="1" presId="urn:microsoft.com/office/officeart/2005/8/layout/chevron2"/>
    <dgm:cxn modelId="{3369A321-58E1-4767-8342-E020BF6CB908}" type="presOf" srcId="{5AE6E89D-45AD-498D-BE7D-0383E1C122AD}" destId="{D7356025-2E33-4453-BF86-E9E100DBF2BB}" srcOrd="0" destOrd="0" presId="urn:microsoft.com/office/officeart/2005/8/layout/chevron2"/>
    <dgm:cxn modelId="{E206B439-6DA2-4C4B-B0BC-57CE95118E3E}" type="presOf" srcId="{A1592BB7-6D23-47EF-8530-2B89B76A0ACD}" destId="{95D6B8E1-FEDF-47E3-B3DC-62D33A570F9D}" srcOrd="0" destOrd="0" presId="urn:microsoft.com/office/officeart/2005/8/layout/chevron2"/>
    <dgm:cxn modelId="{7613E691-34F9-419F-AB13-51FB0638034D}" srcId="{5AE6E89D-45AD-498D-BE7D-0383E1C122AD}" destId="{A1592BB7-6D23-47EF-8530-2B89B76A0ACD}" srcOrd="2" destOrd="0" parTransId="{565B2E0E-10FB-44B8-B605-ADA757B4F8B4}" sibTransId="{2D89FF1A-E3D0-4260-8100-4B85DFBD9AF8}"/>
    <dgm:cxn modelId="{1CD3EE31-5CF3-4CE3-A30D-97CBE40E40E0}" srcId="{BA1C8174-AD2A-489D-B88F-414FDAC22D40}" destId="{4D749B8A-A8C8-46F8-B0BD-906EC7FF875C}" srcOrd="1" destOrd="0" parTransId="{38D21A99-07F0-45A9-92B5-BBD7919BEA01}" sibTransId="{75C7AE96-B0BE-4C33-8D92-D75B02EBC2E1}"/>
    <dgm:cxn modelId="{A8B2AC0C-13B7-430E-9A1E-1ECA651025AC}" type="presOf" srcId="{233D2F02-DB81-4848-AF3A-95E37AD1DA1A}" destId="{572F13CD-83BD-4536-9C85-DCB7663F0862}" srcOrd="0" destOrd="0" presId="urn:microsoft.com/office/officeart/2005/8/layout/chevron2"/>
    <dgm:cxn modelId="{5E3478A4-14E0-4B45-A87E-6931FD66C5F0}" type="presOf" srcId="{7ACB1AC7-55E5-468A-9C87-B3861F94ACC7}" destId="{05382105-8620-4EA8-8FC5-02A01433E01E}" srcOrd="0" destOrd="0" presId="urn:microsoft.com/office/officeart/2005/8/layout/chevron2"/>
    <dgm:cxn modelId="{8F5AA1C4-33A0-46C7-BE8A-307B17E6A1B3}" srcId="{BA1C8174-AD2A-489D-B88F-414FDAC22D40}" destId="{233D2F02-DB81-4848-AF3A-95E37AD1DA1A}" srcOrd="0" destOrd="0" parTransId="{23C6D9D6-5EF1-4E4C-804B-CB5C486B825D}" sibTransId="{77691B04-F591-460D-B241-4104687AE2B7}"/>
    <dgm:cxn modelId="{20B7154C-6309-4689-AF58-EBABF6E0A481}" type="presOf" srcId="{492DBB59-AE09-458C-AE1E-3C158267F666}" destId="{8ED32C9E-30EA-4A49-94BE-E69BF467C8EB}" srcOrd="0" destOrd="0" presId="urn:microsoft.com/office/officeart/2005/8/layout/chevron2"/>
    <dgm:cxn modelId="{454B1401-62F9-4F83-8E2A-60DE50A59DF7}" type="presParOf" srcId="{D7356025-2E33-4453-BF86-E9E100DBF2BB}" destId="{79EA45FE-4190-4E8B-8982-2211E90558CD}" srcOrd="0" destOrd="0" presId="urn:microsoft.com/office/officeart/2005/8/layout/chevron2"/>
    <dgm:cxn modelId="{2BB74EA0-21EF-47B3-A0EA-4B9AF367E639}" type="presParOf" srcId="{79EA45FE-4190-4E8B-8982-2211E90558CD}" destId="{05382105-8620-4EA8-8FC5-02A01433E01E}" srcOrd="0" destOrd="0" presId="urn:microsoft.com/office/officeart/2005/8/layout/chevron2"/>
    <dgm:cxn modelId="{3BA22A22-872A-4867-8AE8-F26BC96C3C02}" type="presParOf" srcId="{79EA45FE-4190-4E8B-8982-2211E90558CD}" destId="{8ED32C9E-30EA-4A49-94BE-E69BF467C8EB}" srcOrd="1" destOrd="0" presId="urn:microsoft.com/office/officeart/2005/8/layout/chevron2"/>
    <dgm:cxn modelId="{EF6E2D6A-5C94-41FD-BB30-C8A4FB4D79F4}" type="presParOf" srcId="{D7356025-2E33-4453-BF86-E9E100DBF2BB}" destId="{27F497C2-B398-48D0-B6AE-0EF7D5A41D01}" srcOrd="1" destOrd="0" presId="urn:microsoft.com/office/officeart/2005/8/layout/chevron2"/>
    <dgm:cxn modelId="{49B3A37D-B443-4168-86CE-820134AA099E}" type="presParOf" srcId="{D7356025-2E33-4453-BF86-E9E100DBF2BB}" destId="{5770FE78-D797-4DC1-8432-4029DACA86CD}" srcOrd="2" destOrd="0" presId="urn:microsoft.com/office/officeart/2005/8/layout/chevron2"/>
    <dgm:cxn modelId="{802E42CE-7ACC-465E-B672-F34CAD88B531}" type="presParOf" srcId="{5770FE78-D797-4DC1-8432-4029DACA86CD}" destId="{B1F63484-F818-4CA2-BCF9-17D1F75AE3B2}" srcOrd="0" destOrd="0" presId="urn:microsoft.com/office/officeart/2005/8/layout/chevron2"/>
    <dgm:cxn modelId="{F0B1CC1D-1986-4189-93C1-67D99F305D4A}" type="presParOf" srcId="{5770FE78-D797-4DC1-8432-4029DACA86CD}" destId="{572F13CD-83BD-4536-9C85-DCB7663F0862}" srcOrd="1" destOrd="0" presId="urn:microsoft.com/office/officeart/2005/8/layout/chevron2"/>
    <dgm:cxn modelId="{2C7482A8-1BA6-4ABF-96C4-4784FA5FB87F}" type="presParOf" srcId="{D7356025-2E33-4453-BF86-E9E100DBF2BB}" destId="{A97DA153-EF36-456E-94E9-4CA23C6830B4}" srcOrd="3" destOrd="0" presId="urn:microsoft.com/office/officeart/2005/8/layout/chevron2"/>
    <dgm:cxn modelId="{473A4FC7-A16F-4653-AB5C-04A13AC710EF}" type="presParOf" srcId="{D7356025-2E33-4453-BF86-E9E100DBF2BB}" destId="{101E794E-A393-4F47-9149-CEBE75908C53}" srcOrd="4" destOrd="0" presId="urn:microsoft.com/office/officeart/2005/8/layout/chevron2"/>
    <dgm:cxn modelId="{D5DD7298-F472-4619-AB41-BAF36396B72D}" type="presParOf" srcId="{101E794E-A393-4F47-9149-CEBE75908C53}" destId="{95D6B8E1-FEDF-47E3-B3DC-62D33A570F9D}" srcOrd="0" destOrd="0" presId="urn:microsoft.com/office/officeart/2005/8/layout/chevron2"/>
    <dgm:cxn modelId="{D3E65237-BA96-4D1F-9BCE-0BF76D1AF4E5}" type="presParOf" srcId="{101E794E-A393-4F47-9149-CEBE75908C53}" destId="{624E9948-815B-4EEC-9CBF-2521FE4F4B6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6AAF790-F9BE-4BC2-96D4-C108311F7DE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55FF9F8-BA9D-4D99-9CF5-C8FA8FE1B8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083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kodesh.snunit.k12.il/i/t/t2808.htm#21" TargetMode="External"/><Relationship Id="rId2" Type="http://schemas.openxmlformats.org/officeDocument/2006/relationships/hyperlink" Target="http://kodesh.snunit.k12.il/i/t/t2655.htm#2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kodesh.snunit.k12.il/t/t0325.htm#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</a:t>
            </a:r>
            <a:endParaRPr lang="he-IL" sz="16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he-IL" dirty="0" smtClean="0">
                <a:solidFill>
                  <a:schemeClr val="tx1"/>
                </a:solidFill>
              </a:rPr>
              <a:t>פרקים כ - כא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8306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of the Story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smtClean="0">
                <a:solidFill>
                  <a:schemeClr val="accent4"/>
                </a:solidFill>
              </a:rPr>
              <a:t>Invite </a:t>
            </a:r>
            <a:r>
              <a:rPr lang="en-GB" b="1" dirty="0">
                <a:solidFill>
                  <a:schemeClr val="accent4"/>
                </a:solidFill>
              </a:rPr>
              <a:t>to curse (</a:t>
            </a:r>
            <a:r>
              <a:rPr lang="he-IL" b="1" dirty="0">
                <a:solidFill>
                  <a:schemeClr val="accent4"/>
                </a:solidFill>
              </a:rPr>
              <a:t>לקלל</a:t>
            </a:r>
            <a:r>
              <a:rPr lang="en-GB" b="1" dirty="0">
                <a:solidFill>
                  <a:schemeClr val="accent4"/>
                </a:solidFill>
              </a:rPr>
              <a:t>) </a:t>
            </a:r>
            <a:endParaRPr lang="en-US" dirty="0">
              <a:solidFill>
                <a:schemeClr val="accent4"/>
              </a:solidFill>
            </a:endParaRPr>
          </a:p>
          <a:p>
            <a:pPr lvl="0"/>
            <a:r>
              <a:rPr lang="en-GB" b="1" dirty="0">
                <a:solidFill>
                  <a:schemeClr val="accent4"/>
                </a:solidFill>
              </a:rPr>
              <a:t>Bilam and donkey </a:t>
            </a:r>
          </a:p>
          <a:p>
            <a:pPr lvl="0"/>
            <a:r>
              <a:rPr lang="en-GB" b="1" dirty="0" smtClean="0">
                <a:solidFill>
                  <a:schemeClr val="accent4"/>
                </a:solidFill>
              </a:rPr>
              <a:t>Trial </a:t>
            </a:r>
            <a:r>
              <a:rPr lang="en-GB" b="1" dirty="0">
                <a:solidFill>
                  <a:schemeClr val="accent4"/>
                </a:solidFill>
              </a:rPr>
              <a:t>1 </a:t>
            </a:r>
            <a:endParaRPr lang="en-GB" b="1" dirty="0" smtClean="0">
              <a:solidFill>
                <a:schemeClr val="accent4"/>
              </a:solidFill>
            </a:endParaRPr>
          </a:p>
          <a:p>
            <a:pPr lvl="0"/>
            <a:r>
              <a:rPr lang="en-GB" b="1" dirty="0" smtClean="0">
                <a:solidFill>
                  <a:schemeClr val="accent4"/>
                </a:solidFill>
              </a:rPr>
              <a:t>Trial 2 </a:t>
            </a:r>
            <a:endParaRPr lang="en-US" dirty="0">
              <a:solidFill>
                <a:schemeClr val="accent4"/>
              </a:solidFill>
            </a:endParaRPr>
          </a:p>
          <a:p>
            <a:pPr lvl="0"/>
            <a:r>
              <a:rPr lang="en-GB" b="1" dirty="0">
                <a:solidFill>
                  <a:schemeClr val="accent4"/>
                </a:solidFill>
              </a:rPr>
              <a:t>Trial 3 </a:t>
            </a:r>
            <a:endParaRPr lang="en-GB" b="1" dirty="0" smtClean="0">
              <a:solidFill>
                <a:schemeClr val="accent4"/>
              </a:solidFill>
            </a:endParaRPr>
          </a:p>
          <a:p>
            <a:pPr marL="0" lvl="0" indent="0">
              <a:buNone/>
            </a:pPr>
            <a:r>
              <a:rPr lang="en-GB" b="1" dirty="0" smtClean="0"/>
              <a:t> </a:t>
            </a:r>
          </a:p>
          <a:p>
            <a:pPr marL="0" lvl="0" indent="0" algn="r"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Assuming this is true, find the paragraphs…</a:t>
            </a:r>
            <a:endParaRPr lang="he-I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2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 to curse</a:t>
            </a:r>
            <a:br>
              <a:rPr lang="en-GB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כב:ב-כ</a:t>
            </a:r>
            <a:endParaRPr lang="he-IL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47545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וַיַּרְא בָּלָק בֶּן-צִפּוֹר אֵת כָּל-אֲשֶׁר-עָשָׂה יִשְׂרָאֵל לָאֱמֹרִי.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וַיָּגָר מוֹאָב מִפְּנֵי הָעָם מְאֹד כִּי רַב-הוּא וַיָּקָץ מוֹאָב מִפְּנֵי בְּנֵי יִשְׂרָאֵל.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מוֹאָב אֶל-זִקְנֵי מִדְיָן עַתָּה יְלַחֲכוּ הַקָּהָל אֶת-כָּל-סְבִיבֹתֵינוּ כִּלְחֹךְ הַשּׁוֹר אֵת יֶרֶק הַשָּׂדֶה וּבָלָק בֶּן-צִפּוֹר מֶלֶךְ לְמוֹאָב בָּעֵת הַהִוא.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וַיִּשְׁלַח מַלְאָכִים אֶל-בִּלְעָם בֶּן-בְּעֹר פְּתוֹרָה אֲשֶׁר עַל-הַנָּהָר אֶרֶץ בְּנֵי-עַמּוֹ לִקְרֹא-לוֹ לֵאמֹר הִנֵּה עַם יָצָא מִמִּצְרַיִם הִנֵּה כִסָּה אֶת-עֵין הָאָרֶץ וְהוּא יֹשֵׁב מִמֻּלִי.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וְעַתָּה לְכָה-נָּא אָרָה-לִּי אֶת-הָעָם הַזֶּה כִּי-עָצוּם הוּא מִמֶּנִּי אוּלַי אוּכַל נַכֶּה-בּוֹ וַאֲגָרְשֶׁנּוּ מִן-הָאָרֶץ כִּי יָדַעְתִּי אֵת אֲשֶׁר-תְּבָרֵךְ מְבֹרָךְ וַאֲשֶׁר תָּאֹר יוּאָר.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וַיֵּלְכוּ זִקְנֵי מוֹאָב וְזִקְנֵי מִדְיָן וּקְסָמִים בְּיָדָם וַיָּבֹאוּ אֶל-בִּלְעָם וַיְדַבְּרוּ אֵלָיו דִּבְרֵי בָלָק.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אֲלֵיהֶם לִינוּ פֹה הַלַּיְלָה וַהֲשִׁבֹתִי אֶתְכֶם דָּבָר כַּאֲשֶׁר יְדַבֵּר יְהוָה אֵלָי וַיֵּשְׁבוּ שָׂרֵי-מוֹאָב עִם-בִּלְעָם.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וַיָּבֹא אֱלֹהִים אֶל-בִּלְעָם וַיֹּאמֶר מִי הָאֲנָשִׁים הָאֵלֶּה עִמָּךְ.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בִּלְעָם אֶל-הָאֱלֹהִים בָּלָק בֶּן-צִפֹּר מֶלֶךְ מוֹאָב שָׁלַח אֵלָי.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הִנֵּה הָעָם הַיֹּצֵא מִמִּצְרַיִם וַיְכַס אֶת-עֵין הָאָרֶץ עַתָּה לְכָה קָבָה-לִּי אֹתוֹ אוּלַי אוּכַל לְהִלָּחֶם בּוֹ וְגֵרַשְׁתִּיו.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אֱלֹהִים אֶל-בִּלְעָם לֹא תֵלֵךְ עִמָּהֶם לֹא תָאֹר אֶת-הָעָם כִּי בָרוּךְ הוּא.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וַיָּקָם בִּלְעָם בַּבֹּקֶר וַיֹּאמֶר אֶל-שָׂרֵי בָלָק לְכוּ אֶל-אַרְצְכֶם כִּי מֵאֵן יְהוָה לְתִתִּי לַהֲלֹךְ עִמָּכֶם.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וַיָּקוּמוּ שָׂרֵי מוֹאָב וַיָּבֹאוּ אֶל-בָּלָק וַיֹּאמְרוּ מֵאֵן בִּלְעָם הֲלֹךְ עִמָּנוּ.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וַיֹּסֶף עוֹד בָּלָק שְׁלֹחַ שָׂרִים רַבִּים וְנִכְבָּדִים מֵאֵלֶּה.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וַיָּבֹאוּ אֶל-בִּלְעָם וַיֹּאמְרוּ לוֹ כֹּה אָמַר בָּלָק בֶּן-צִפּוֹר אַל-נָא תִמָּנַע מֵהֲלֹךְ אֵלָי.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כִּי-כַבֵּד אֲכַבֶּדְךָ מְאֹד וְכֹל אֲשֶׁר-תֹּאמַר אֵלַי אֶעֱשֶׂה וּלְכָה-נָּא קָבָה-לִּי אֵת הָעָם הַזֶּה.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וַיַּעַן בִּלְעָם וַיֹּאמֶר אֶל-עַבְדֵי בָלָק אִם-יִתֶּן-לִי בָלָק מְלֹא בֵיתוֹ כֶּסֶף וְזָהָב לֹא אוּכַל לַעֲבֹר אֶת-פִּי יְהוָה אֱלֹהָי לַעֲשׂוֹת קְטַנָּה אוֹ גְדוֹלָה.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וְעַתָּה שְׁבוּ נָא בָזֶה גַּם-אַתֶּם הַלָּיְלָה וְאֵדְעָה מַה-יֹּסֵף יְהוָה דַּבֵּר עִמִּי.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וַיָּבֹא אֱלֹהִים אֶל-בִּלְעָם לַיְלָה וַיֹּאמֶר לוֹ אִם-לִקְרֹא לְךָ בָּאוּ הָאֲנָשִׁים קוּם לֵךְ אִתָּם וְאַךְ אֶת-הַדָּבָר אֲשֶׁר-אֲדַבֵּר אֵלֶיךָ אֹתוֹ תַעֲשֶׂה. </a:t>
            </a:r>
          </a:p>
        </p:txBody>
      </p:sp>
    </p:spTree>
    <p:extLst>
      <p:ext uri="{BB962C8B-B14F-4D97-AF65-F5344CB8AC3E}">
        <p14:creationId xmlns:p14="http://schemas.microsoft.com/office/powerpoint/2010/main" val="414187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Bilam and Donkey</a:t>
            </a:r>
            <a:br>
              <a:rPr lang="en-GB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כב:כא-לח</a:t>
            </a:r>
            <a:endParaRPr lang="he-IL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49831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וַיָּקָם בִּלְעָם בַּבֹּקֶר וַיַּחֲבֹשׁ אֶת-אֲתֹנוֹ וַיֵּלֶךְ עִם-שָׂרֵי מוֹאָב.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וַיִּחַר-אַף אֱלֹהִים כִּי-הוֹלֵךְ הוּא וַיִּתְיַצֵּב מַלְאַךְ יְהוָה בַּדֶּרֶךְ לְשָׂטָן לוֹ וְהוּא רֹכֵב עַל-אֲתֹנוֹ וּשְׁנֵי נְעָרָיו עִמּוֹ.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וַתֵּרֶא הָאָתוֹן אֶת-מַלְאַךְ יְהוָה נִצָּב בַּדֶּרֶךְ וְחַרְבּוֹ שְׁלוּפָה בְּיָדוֹ וַתֵּט הָאָתוֹן מִן-הַדֶּרֶךְ וַתֵּלֶךְ בַּשָּׂדֶה וַיַּךְ בִּלְעָם אֶת-הָאָתוֹן לְהַטֹּתָהּ הַדָּרֶךְ.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וַיַּעֲמֹד מַלְאַךְ יְהוָה בְּמִשְׁעוֹל הַכְּרָמִים גָּדֵר מִזֶּה וְגָדֵר מִזֶּה.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וַתֵּרֶא הָאָתוֹן אֶת-מַלְאַךְ יְהוָה וַתִּלָּחֵץ אֶל-הַקִּיר וַתִּלְחַץ אֶת-רֶגֶל בִּלְעָם אֶל-הַקִּיר וַיֹּסֶף לְהַכֹּתָהּ.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וַיּוֹסֶף מַלְאַךְ-יְהוָה עֲבוֹר וַיַּעֲמֹד בְּמָקוֹם צָר אֲשֶׁר אֵין-דֶּרֶךְ לִנְטוֹת יָמִין וּשְׂמֹאול.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וַתֵּרֶא הָאָתוֹן אֶת-מַלְאַךְ יְהוָה וַתִּרְבַּץ תַּחַת בִּלְעָם וַיִּחַר-אַף בִּלְעָם וַיַּךְ אֶת-הָאָתוֹן בַּמַּקֵּל.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וַיִּפְתַּח יְהוָה אֶת-פִּי הָאָתוֹן וַתֹּאמֶר לְבִלְעָם מֶה-עָשִׂיתִי לְךָ כִּי הִכִּיתַנִי זֶה שָׁלֹשׁ רְגָלִים.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בִּלְעָם לָאָתוֹן כִּי הִתְעַלַּלְתְּ בִּי לוּ יֶשׁ-חֶרֶב בְּיָדִי כִּי עַתָּה הֲרַגְתִּיךְ.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וַתֹּאמֶר הָאָתוֹן אֶל-בִּלְעָם הֲלוֹא אָנֹכִי אֲתֹנְךָ אֲשֶׁר-רָכַבְתָּ עָלַי מֵעוֹדְךָ עַד-הַיּוֹם הַזֶּה הַהַסְכֵּן הִסְכַּנְתִּי לַעֲשׂוֹת לְךָ כֹּה וַיֹּאמֶר לֹא.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וַיְגַל יְהוָה אֶת-עֵינֵי בִלְעָם וַיַּרְא אֶת-מַלְאַךְ יְהוָה נִצָּב בַּדֶּרֶךְ וְחַרְבּוֹ שְׁלֻפָה בְּיָדוֹ וַיִּקֹּד וַיִּשְׁתַּחוּ לְאַפָּיו.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אֵלָיו מַלְאַךְ יְהוָה עַל-מָה הִכִּיתָ אֶת-אֲתֹנְךָ זֶה שָׁלוֹשׁ רְגָלִים הִנֵּה אָנֹכִי יָצָאתִי לְשָׂטָן כִּי-יָרַט הַדֶּרֶךְ לְנֶגְדִּי.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וַתִּרְאַנִי הָאָתוֹן וַתֵּט לְפָנַי זֶה שָׁלֹשׁ רְגָלִים אוּלַי נָטְתָה מִפָּנַי כִּי עַתָּה גַּם-אֹתְכָה הָרַגְתִּי וְאוֹתָהּ הֶחֱיֵיתִי.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בִּלְעָם אֶל-מַלְאַךְ יְהוָה חָטָאתִי כִּי לֹא יָדַעְתִּי כִּי אַתָּה נִצָּב לִקְרָאתִי בַּדָּרֶךְ וְעַתָּה אִם-רַע בְּעֵינֶיךָ אָשׁוּבָה לִּי.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מַלְאַךְ יְהוָה אֶל-בִּלְעָם לֵךְ עִם-הָאֲנָשִׁים וְאֶפֶס אֶת-הַדָּבָר אֲשֶׁר-אֲדַבֵּר אֵלֶיךָ אֹתוֹ תְדַבֵּר וַיֵּלֶךְ בִּלְעָם עִם-שָׂרֵי בָלָק.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וַיִּשְׁמַע בָּלָק כִּי בָא בִלְעָם וַיֵּצֵא לִקְרָאתוֹ אֶל-עִיר מוֹאָב אֲשֶׁר עַל-גְּבוּל אַרְנֹן אֲשֶׁר בִּקְצֵה הַגְּבוּל.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בָּלָק אֶל-בִּלְעָם הֲלֹא שָׁלֹחַ שָׁלַחְתִּי אֵלֶיךָ לִקְרֹא-לָךְ לָמָּה לֹא-הָלַכְתָּ אֵלָי הַאֻמְנָם לֹא אוּכַל כַּבְּדֶךָ.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בִּלְעָם אֶל-בָּלָק הִנֵּה-בָאתִי אֵלֶיךָ עַתָּה הֲיָכֹל אוּכַל דַּבֵּר מְאוּמָה הַדָּבָר אֲשֶׁר יָשִׂים אֱלֹהִים בְּפִי אֹתוֹ אֲדַבֵּר. </a:t>
            </a:r>
          </a:p>
        </p:txBody>
      </p:sp>
    </p:spTree>
    <p:extLst>
      <p:ext uri="{BB962C8B-B14F-4D97-AF65-F5344CB8AC3E}">
        <p14:creationId xmlns:p14="http://schemas.microsoft.com/office/powerpoint/2010/main" val="275647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Lunch</a:t>
            </a:r>
            <a:b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כב:לט-מ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וַיֵּלֶךְ בִּלְעָם עִם-בָּלָק וַיָּבֹאוּ קִרְיַת חֻצוֹת.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וַיִּזְבַּח בָּלָק בָּקָר וָצֹאן וַיְשַׁלַּח לְבִלְעָם וְלַשָּׂרִים אֲשֶׁר אִתּוֹ.</a:t>
            </a:r>
          </a:p>
        </p:txBody>
      </p:sp>
    </p:spTree>
    <p:extLst>
      <p:ext uri="{BB962C8B-B14F-4D97-AF65-F5344CB8AC3E}">
        <p14:creationId xmlns:p14="http://schemas.microsoft.com/office/powerpoint/2010/main" val="121103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to Each Trial Unit: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4400" b="1" dirty="0" smtClean="0">
                <a:solidFill>
                  <a:schemeClr val="accent1"/>
                </a:solidFill>
                <a:cs typeface="David" pitchFamily="34" charset="-79"/>
              </a:rPr>
              <a:t>Get </a:t>
            </a:r>
            <a:r>
              <a:rPr lang="en-GB" sz="4400" b="1" dirty="0">
                <a:solidFill>
                  <a:schemeClr val="accent1"/>
                </a:solidFill>
                <a:cs typeface="David" pitchFamily="34" charset="-79"/>
              </a:rPr>
              <a:t>high</a:t>
            </a:r>
            <a:endParaRPr lang="en-US" sz="4400" b="1" dirty="0">
              <a:solidFill>
                <a:schemeClr val="accent1"/>
              </a:solidFill>
              <a:cs typeface="David" pitchFamily="34" charset="-79"/>
            </a:endParaRPr>
          </a:p>
          <a:p>
            <a:pPr lvl="0"/>
            <a:r>
              <a:rPr lang="en-GB" sz="4400" b="1" dirty="0">
                <a:solidFill>
                  <a:schemeClr val="accent6"/>
                </a:solidFill>
                <a:cs typeface="David" pitchFamily="34" charset="-79"/>
              </a:rPr>
              <a:t>Build </a:t>
            </a:r>
            <a:r>
              <a:rPr lang="he-IL" sz="4400" b="1" dirty="0">
                <a:solidFill>
                  <a:schemeClr val="accent6"/>
                </a:solidFill>
                <a:cs typeface="David" pitchFamily="34" charset="-79"/>
              </a:rPr>
              <a:t>מזבח</a:t>
            </a:r>
            <a:endParaRPr lang="en-US" sz="4400" b="1" dirty="0">
              <a:solidFill>
                <a:schemeClr val="accent6"/>
              </a:solidFill>
              <a:cs typeface="David" pitchFamily="34" charset="-79"/>
            </a:endParaRPr>
          </a:p>
          <a:p>
            <a:pPr lvl="0"/>
            <a:r>
              <a:rPr lang="en-GB" sz="4400" b="1" dirty="0">
                <a:solidFill>
                  <a:schemeClr val="accent1"/>
                </a:solidFill>
                <a:cs typeface="David" pitchFamily="34" charset="-79"/>
              </a:rPr>
              <a:t>Blessing</a:t>
            </a:r>
            <a:endParaRPr lang="en-US" sz="4400" b="1" dirty="0">
              <a:solidFill>
                <a:schemeClr val="accent1"/>
              </a:solidFill>
              <a:cs typeface="David" pitchFamily="34" charset="-79"/>
            </a:endParaRPr>
          </a:p>
          <a:p>
            <a:pPr lvl="0"/>
            <a:r>
              <a:rPr lang="en-GB" sz="4400" b="1" dirty="0">
                <a:solidFill>
                  <a:schemeClr val="accent6"/>
                </a:solidFill>
                <a:cs typeface="David" pitchFamily="34" charset="-79"/>
              </a:rPr>
              <a:t>Angry Balak</a:t>
            </a:r>
            <a:endParaRPr lang="en-US" sz="4400" b="1" dirty="0">
              <a:solidFill>
                <a:schemeClr val="accent6"/>
              </a:solidFill>
              <a:cs typeface="David" pitchFamily="34" charset="-79"/>
            </a:endParaRPr>
          </a:p>
          <a:p>
            <a:pPr lvl="0"/>
            <a:r>
              <a:rPr lang="en-GB" sz="4400" b="1" dirty="0">
                <a:solidFill>
                  <a:schemeClr val="accent1"/>
                </a:solidFill>
                <a:cs typeface="David" pitchFamily="34" charset="-79"/>
              </a:rPr>
              <a:t>Bilam – told you </a:t>
            </a:r>
            <a:r>
              <a:rPr lang="en-GB" sz="4400" b="1" dirty="0" smtClean="0">
                <a:solidFill>
                  <a:schemeClr val="accent1"/>
                </a:solidFill>
                <a:cs typeface="David" pitchFamily="34" charset="-79"/>
              </a:rPr>
              <a:t>so</a:t>
            </a:r>
            <a:endParaRPr lang="en-US" sz="4400" b="1" dirty="0">
              <a:solidFill>
                <a:schemeClr val="accent1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2117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 I</a:t>
            </a:r>
            <a:b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כב:מא-כג:יב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מא</a:t>
            </a:r>
            <a:r>
              <a:rPr lang="he-IL" dirty="0">
                <a:cs typeface="David" pitchFamily="34" charset="-79"/>
              </a:rPr>
              <a:t> וַיְהִי בַבֹּקֶר וַיִּקַּח בָּלָק אֶת-בִּלְעָם וַיַּעֲלֵהוּ בָּמוֹת בָּעַל וַיַּרְא מִשָּׁם קְצֵה הָעָם.</a:t>
            </a: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וַיֹּאמֶר בִּלְעָם אֶל-בָּלָק בְּנֵה-לִי בָזֶה שִׁבְעָה מִזְבְּחֹת וְהָכֵן לִי בָּזֶה שִׁבְעָה פָרִים וְשִׁבְעָה אֵילִים.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וַיַּעַשׂ בָּלָק כַּאֲשֶׁר דִּבֶּר בִּלְעָם וַיַּעַל בָּלָק וּבִלְעָם פָּר וָאַיִל בַּמִּזְבֵּחַ.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בִּלְעָם לְבָלָק הִתְיַצֵּב עַל-עֹלָתֶךָ וְאֵלְכָה אוּלַי יִקָּרֵה יְהוָה לִקְרָאתִי וּדְבַר מַה-יַּרְאֵנִי וְהִגַּדְתִּי לָךְ וַיֵּלֶךְ שֶׁפִי.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וַיִּקָּר אֱלֹהִים אֶל-בִּלְעָם וַיֹּאמֶר אֵלָיו אֶת-שִׁבְעַת הַמִּזְבְּחֹת עָרַכְתִּי וָאַעַל פָּר וָאַיִל בַּמִּזְבֵּחַ.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וַיָּשֶׂם יְהוָה דָּבָר בְּפִי בִלְעָם וַיֹּאמֶר שׁוּב אֶל-בָּלָק וְכֹה תְדַבֵּר.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וַיָּשָׁב אֵלָיו וְהִנֵּה נִצָּב עַל-עֹלָתוֹ הוּא וְכָל-שָׂרֵי מוֹאָב.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וַיִּשָּׂא מְשָׁלוֹ וַיֹּאמַר מִן-אֲרָם יַנְחֵנִי בָלָק מֶלֶךְ-מוֹאָב מֵהַרְרֵי-קֶדֶם לְכָה אָרָה-לִּי יַעֲקֹב וּלְכָה זֹעֲמָה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מָה אֶקֹּב לֹא קַבֹּה אֵל וּמָה אֶזְעֹם לֹא זָעַם יְהוָה.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כִּי-מֵרֹאשׁ צֻרִים אֶרְאֶנּוּ וּמִגְּבָעוֹת אֲשׁוּרֶנּוּ הֶן-עָם לְבָדָד יִשְׁכֹּן וּבַגּוֹיִם לֹא יִתְחַשָּׁב.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מִי מָנָה עֲפַר יַעֲקֹב וּמִסְפָּר אֶת-רֹבַע יִשְׂרָאֵל תָּמֹת נַפְשִׁי מוֹת יְשָׁרִים וּתְהִי אַחֲרִיתִי כָּמֹהוּ.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בָּלָק אֶל-בִּלְעָם מֶה עָשִׂיתָ לִי לָקֹב אֹיְבַי לְקַחְתִּיךָ וְהִנֵּה בֵּרַכְתָּ בָרֵךְ.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וַיַּעַן וַיֹּאמַר הֲלֹא אֵת אֲשֶׁר יָשִׂים יְהוָה בְּפִי אֹתוֹ אֶשְׁמֹר לְדַבֵּר. </a:t>
            </a:r>
            <a:br>
              <a:rPr lang="he-IL" dirty="0">
                <a:cs typeface="David" pitchFamily="34" charset="-79"/>
              </a:rPr>
            </a:b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9133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 II</a:t>
            </a:r>
            <a:b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כג:יג-כו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אֵלָיו בָּלָק לְךָ-נָּא אִתִּי אֶל-מָקוֹם אַחֵר אֲשֶׁר תִּרְאֶנּוּ מִשָּׁם אֶפֶס קָצֵהוּ תִרְאֶה וְכֻלּוֹ לֹא תִרְאֶה וְקָבְנוֹ-לִי מִשָּׁם.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וַיִּקָּחֵהוּ שְׂדֵה צֹפִים אֶל-רֹאשׁ הַפִּסְגָּה וַיִּבֶן שִׁבְעָה מִזְבְּחֹת וַיַּעַל פָּר וָאַיִל בַּמִּזְבֵּחַ.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אֶל-בָּלָק הִתְיַצֵּב כֹּה עַל-עֹלָתֶךָ וְאָנֹכִי אִקָּרֶה כֹּה.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וַיִּקָּר יְהוָה אֶל-בִּלְעָם וַיָּשֶׂם דָּבָר בְּפִיו וַיֹּאמֶר שׁוּב אֶל-בָּלָק וְכֹה תְדַבֵּר.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וַיָּבֹא אֵלָיו וְהִנּוֹ נִצָּב עַל-עֹלָתוֹ וְשָׂרֵי מוֹאָב אִתּוֹ וַיֹּאמֶר לוֹ בָּלָק מַה-דִּבֶּר יְהוָה.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וַיִּשָּׂא מְשָׁלוֹ וַיֹּאמַר קוּם בָּלָק וּשְׁמָע הַאֲזִינָה עָדַי בְּנוֹ צִפֹּר.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 אִישׁ אֵל וִיכַזֵּב וּבֶן-אָדָם וְיִתְנֶחָם הַהוּא אָמַר וְלֹא יַעֲשֶׂה וְדִבֶּר וְלֹא יְקִימֶנָּה.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הִנֵּה בָרֵךְ לָקָחְתִּי וּבֵרֵךְ וְלֹא אֲשִׁיבֶנָּה.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לֹא-הִבִּיט אָוֶן בְּיַעֲקֹב וְלֹא-רָאָה עָמָל בְּיִשְׂרָאֵל יְהוָה אֱלֹהָיו עִמּוֹ וּתְרוּעַת מֶלֶךְ בּוֹ.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אֵל מוֹצִיאָם מִמִּצְרָיִם כְּתוֹעֲפֹת רְאֵם לוֹ.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לֹא-נַחַשׁ בְּיַעֲקֹב וְלֹא-קֶסֶם בְּיִשְׂרָאֵל כָּעֵת יֵאָמֵר לְיַעֲקֹב וּלְיִשְׂרָאֵל מַה-פָּעַל אֵל.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הֶן-עָם כְּלָבִיא יָקוּם וְכַאֲרִי יִתְנַשָּׂא לֹא יִשְׁכַּב עַד-יֹאכַל טֶרֶף וְדַם-חֲלָלִים יִשְׁתֶּה.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בָּלָק אֶל-בִּלְעָם גַּם-קֹב לֹא תִקֳּבֶנּוּ גַּם-בָּרֵךְ לֹא תְבָרְכֶנּוּ.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וַיַּעַן בִּלְעָם וַיֹּאמֶר אֶל-בָּלָק הֲלֹא דִּבַּרְתִּי אֵלֶיךָ לֵאמֹר כֹּל אֲשֶׁר-יְדַבֵּר יְהוָה אֹתוֹ אֶעֱשֶׂה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980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 III</a:t>
            </a:r>
            <a:b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כג:כז-כד:יג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וַיֹּאמֶר בָּלָק אֶל-בִּלְעָם לְכָה-נָּא אֶקָּחֲךָ אֶל-מָקוֹם אַחֵר אוּלַי יִישַׁר בְּעֵינֵי הָאֱלֹהִים וְקַבֹּתוֹ לִי מִשָּׁם.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וַיִּקַּח בָּלָק אֶת-בִּלְעָם רֹאשׁ הַפְּעוֹר הַנִּשְׁקָף עַל-פְּנֵי הַיְשִׁימֹן.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וַיֹּאמֶר בִּלְעָם אֶל-בָּלָק בְּנֵה-לִי בָזֶה שִׁבְעָה מִזְבְּחֹת וְהָכֵן לִי בָּזֶה שִׁבְעָה פָרִים וְשִׁבְעָה אֵילִם.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וַיַּעַשׂ בָּלָק כַּאֲשֶׁר אָמַר בִּלְעָם וַיַּעַל פָּר וָאַיִל בַּמִּזְבֵּחַ.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וַיַּרְא בִּלְעָם כִּי טוֹב בְּעֵינֵי יְהוָה לְבָרֵךְ אֶת-יִשְׂרָאֵל וְלֹא-הָלַךְ כְּפַעַם-בְּפַעַם לִקְרַאת נְחָשִׁים וַיָּשֶׁת אֶל-הַמִּדְבָּר פָּנָיו.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וַיִּשָּׂא בִלְעָם אֶת-עֵינָיו וַיַּרְא אֶת-יִשְׂרָאֵל שֹׁכֵן לִשְׁבָטָיו וַתְּהִי עָלָיו רוּחַ אֱלֹהִים.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וַיִּשָּׂא מְשָׁלוֹ וַיֹּאמַר נְאֻם בִּלְעָם בְּנוֹ בְעֹר וּנְאֻם הַגֶּבֶר שְׁתֻם הָעָיִן.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נְאֻם שֹׁמֵעַ אִמְרֵי-אֵל אֲשֶׁר מַחֲזֵה שַׁדַּי יֶחֱזֶה נֹפֵל וּגְלוּי עֵינָיִם.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מַה-טֹּבוּ אֹהָלֶיךָ יַעֲקֹב מִשְׁכְּנֹתֶיךָ יִשְׂרָאֵל.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כִּנְחָלִים נִטָּיוּ כְּגַנֹּת עֲלֵי נָהָר כַּאֲהָלִים נָטַע יְהוָה כַּאֲרָזִים עֲלֵי-מָיִם.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יִזַּל-מַיִם מִדָּלְיָו וְזַרְעוֹ בְּמַיִם רַבִּים וְיָרֹם מֵאֲגַג מַלְכּוֹ וְתִנַּשֵּׂא מַלְכֻתוֹ.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אֵל מוֹצִיאוֹ מִמִּצְרַיִם כְּתוֹעֲפֹת רְאֵם לוֹ יֹאכַל גּוֹיִם צָרָיו וְעַצְמֹתֵיהֶם יְגָרֵם וְחִצָּיו יִמְחָץ.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כָּרַע שָׁכַב כַּאֲרִי וּכְלָבִיא מִי יְקִימֶנּוּ מְבָרְכֶיךָ בָרוּךְ וְאֹרְרֶיךָ אָרוּר.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וַיִּחַר-אַף בָּלָק אֶל-בִּלְעָם וַיִּסְפֹּק אֶת-כַּפָּיו וַיֹּאמֶר בָּלָק אֶל-בִּלְעָם לָקֹב אֹיְבַי קְרָאתִיךָ וְהִנֵּה בֵּרַכְתָּ בָרֵךְ זֶה שָׁלֹשׁ פְּעָמִים.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וְעַתָּה בְּרַח-לְךָ אֶל-מְקוֹמֶךָ אָמַרְתִּי כַּבֵּד אֲכַבֶּדְךָ וְהִנֵּה מְנָעֲךָ יְהוָה מִכָּבוֹד.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וַיֹּאמֶר בִּלְעָם אֶל-בָּלָק הֲלֹא גַּם אֶל-מַלְאָכֶיךָ אֲשֶׁר-שָׁלַחְתָּ אֵלַי דִּבַּרְתִּי לֵאמֹר.</a:t>
            </a:r>
            <a:r>
              <a:rPr lang="he-IL" sz="2000" b="1" dirty="0"/>
              <a:t>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אִם-יִתֶּן-לִי בָלָק מְלֹא בֵיתוֹ כֶּסֶף וְזָהָב לֹא אוּכַל לַעֲבֹר אֶת-פִּי יְהוָה לַעֲשׂוֹת טוֹבָה אוֹ רָעָה מִלִּבִּי אֲשֶׁר-יְדַבֵּר יְהוָה אֹתוֹ אֲדַבֵּר.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817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of Each Aliya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35563"/>
          </a:xfrm>
        </p:spPr>
        <p:txBody>
          <a:bodyPr>
            <a:noAutofit/>
          </a:bodyPr>
          <a:lstStyle/>
          <a:p>
            <a:pPr algn="r" rtl="1"/>
            <a:r>
              <a:rPr lang="he-IL" sz="2000" b="1" dirty="0" smtClean="0">
                <a:cs typeface="David" pitchFamily="34" charset="-79"/>
              </a:rPr>
              <a:t>סוף ששי: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כד:יג </a:t>
            </a:r>
            <a:r>
              <a:rPr lang="he-IL" sz="2000" dirty="0" smtClean="0">
                <a:cs typeface="David" pitchFamily="34" charset="-79"/>
              </a:rPr>
              <a:t>אִם-יִתֶּן-לִי </a:t>
            </a:r>
            <a:r>
              <a:rPr lang="he-IL" sz="2000" dirty="0">
                <a:cs typeface="David" pitchFamily="34" charset="-79"/>
              </a:rPr>
              <a:t>בָלָק מְלֹא בֵיתוֹ כֶּסֶף וְזָהָב לֹא אוּכַל לַעֲבֹר אֶת-פִּי יְהוָה לַעֲשׂוֹת טוֹבָה אוֹ רָעָה מִלִּבִּי אֲשֶׁר-יְדַבֵּר יְהוָה אֹתוֹ אֲדַבֵּר. </a:t>
            </a:r>
            <a:endParaRPr lang="he-IL" sz="2000" dirty="0" smtClean="0">
              <a:cs typeface="David" pitchFamily="34" charset="-79"/>
            </a:endParaRPr>
          </a:p>
          <a:p>
            <a:pPr algn="r" rtl="1"/>
            <a:r>
              <a:rPr lang="he-IL" sz="2000" b="1" dirty="0" smtClean="0">
                <a:cs typeface="David" pitchFamily="34" charset="-79"/>
              </a:rPr>
              <a:t>סוף חמישי: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כג:כו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וַיַּעַן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בִּלְעָם וַיֹּאמֶר אֶל-בָּלָק הֲלֹא דִּבַּרְתִּי אֵלֶיךָ לֵאמֹר כֹּל אֲשֶׁר-יְדַבֵּר יְהוָה אֹתוֹ אֶעֱשֶׂה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r" rtl="1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סוף רביעי: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כג:יב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וַיַּעַן וַיֹּאמַר הֲלֹא אֵת אֲשֶׁר יָשִׂים יְהוָה בְּפִי אֹתוֹ אֶשְׁמֹר לְדַבֵּר. </a:t>
            </a:r>
            <a:endParaRPr lang="he-IL" sz="2000" dirty="0" smtClean="0">
              <a:cs typeface="David" pitchFamily="34" charset="-79"/>
            </a:endParaRPr>
          </a:p>
          <a:p>
            <a:pPr algn="r" rtl="1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סוף שלישי: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כב:לח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בִּלְעָם אֶל-בָּלָק הִנֵּה-בָאתִי אֵלֶיךָ עַתָּה הֲיָכֹל אוּכַל דַּבֵּר מְאוּמָה הַדָּבָר אֲשֶׁר יָשִׂים אֱלֹהִים בְּפִי אֹתוֹ אֲדַבֵּר.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algn="r" rtl="1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סוף שני: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כב:כ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וַיָּבֹא אֱלֹהִים אֶל-בִּלְעָם לַיְלָה וַיֹּאמֶר לוֹ אִם-לִקְרֹא לְךָ בָּאוּ הָאֲנָשִׁים קוּם לֵךְ אִתָּם וְאַךְ אֶת-הַדָּבָר אֲשֶׁר-אֲדַבֵּר אֵלֶיךָ אֹתוֹ תַעֲשֶׂה. </a:t>
            </a:r>
          </a:p>
          <a:p>
            <a:r>
              <a:rPr lang="en-GB" sz="2000" b="1" dirty="0" smtClean="0">
                <a:solidFill>
                  <a:schemeClr val="accent6"/>
                </a:solidFill>
                <a:cs typeface="David" pitchFamily="34" charset="-79"/>
              </a:rPr>
              <a:t>Each Aliya break ends a unit.</a:t>
            </a:r>
          </a:p>
          <a:p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Each ends with Bilam saying that he can only say what G-d tells him . There is one exception which is G-d telling him this.</a:t>
            </a:r>
          </a:p>
        </p:txBody>
      </p:sp>
    </p:spTree>
    <p:extLst>
      <p:ext uri="{BB962C8B-B14F-4D97-AF65-F5344CB8AC3E}">
        <p14:creationId xmlns:p14="http://schemas.microsoft.com/office/powerpoint/2010/main" val="91808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פרקי אבות פרק ה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u="sng" dirty="0" smtClean="0">
                <a:latin typeface="David" pitchFamily="34" charset="-79"/>
                <a:cs typeface="David" pitchFamily="34" charset="-79"/>
              </a:rPr>
              <a:t>משנה יז</a:t>
            </a:r>
            <a:r>
              <a:rPr lang="he-IL" sz="2000" u="sng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כל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מי שיש בו שלושה דברים הללו, הרי זה מתלמידיו של אברהם; וכל מי שאין בו שלושה דברים הללו, הרי זה מתלמידיו של בלעם: תלמידיו של אברהם--עין טובה, ונפש שפלה, ורוח נמוכה; אבל תלמידיו של בלעם--עין רעה, ונפש רחבה, ורוח גבוהה. מה בין תלמידיו של אברהם לתלמידיו של בלעם: תלמידיו של בלעם יורדין לגיהינם, ונוחלין באר שחת--שנאמר "ואתה אלוהים, תורידם לבאר שחת--אנשי דמים ומרמה . . ." (</a:t>
            </a:r>
            <a:r>
              <a:rPr lang="he-IL" sz="2000" dirty="0">
                <a:latin typeface="David" pitchFamily="34" charset="-79"/>
                <a:cs typeface="David" pitchFamily="34" charset="-79"/>
                <a:hlinkClick r:id="rId2" action="ppaction://hlinkfile"/>
              </a:rPr>
              <a:t>תהילים נה,כד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); אבל תלמידיו של אברהם יורשין גן עדן, שנאמר "להנחיל אוהביי, יש; ואוצרותיהם אמלא" (</a:t>
            </a:r>
            <a:r>
              <a:rPr lang="he-IL" sz="2000" dirty="0">
                <a:latin typeface="David" pitchFamily="34" charset="-79"/>
                <a:cs typeface="David" pitchFamily="34" charset="-79"/>
                <a:hlinkClick r:id="rId3" action="ppaction://hlinkfile"/>
              </a:rPr>
              <a:t>משלי ח,כא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).</a:t>
            </a:r>
          </a:p>
          <a:p>
            <a:pPr marL="0" indent="0" algn="r" rtl="1">
              <a:buNone/>
            </a:pP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sz="2400" b="1" dirty="0" smtClean="0">
                <a:solidFill>
                  <a:schemeClr val="accent1"/>
                </a:solidFill>
                <a:cs typeface="David" pitchFamily="34" charset="-79"/>
              </a:rPr>
              <a:t> </a:t>
            </a:r>
            <a:r>
              <a:rPr lang="en-GB" sz="2400" b="1" dirty="0" smtClean="0">
                <a:solidFill>
                  <a:schemeClr val="accent1"/>
                </a:solidFill>
                <a:cs typeface="David" pitchFamily="34" charset="-79"/>
              </a:rPr>
              <a:t>If Bilam only said what G-d told him to say, why is he a rasha?</a:t>
            </a:r>
            <a:endParaRPr lang="he-IL" sz="2400" b="1" dirty="0">
              <a:solidFill>
                <a:schemeClr val="accent1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65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81" y="76200"/>
            <a:ext cx="8269638" cy="670559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505405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 anchor="ctr">
            <a:normAutofit/>
          </a:bodyPr>
          <a:lstStyle/>
          <a:p>
            <a:r>
              <a:rPr lang="en-GB" b="1" dirty="0" smtClean="0">
                <a:solidFill>
                  <a:schemeClr val="accent4"/>
                </a:solidFill>
              </a:rPr>
              <a:t>Balak </a:t>
            </a:r>
            <a:r>
              <a:rPr lang="en-GB" b="1" dirty="0">
                <a:solidFill>
                  <a:schemeClr val="accent4"/>
                </a:solidFill>
              </a:rPr>
              <a:t>picks a high place every time. </a:t>
            </a:r>
            <a:endParaRPr lang="en-GB" b="1" dirty="0" smtClean="0">
              <a:solidFill>
                <a:schemeClr val="accent4"/>
              </a:solidFill>
            </a:endParaRPr>
          </a:p>
          <a:p>
            <a:endParaRPr lang="en-GB" b="1" dirty="0" smtClean="0">
              <a:solidFill>
                <a:schemeClr val="accent4"/>
              </a:solidFill>
            </a:endParaRPr>
          </a:p>
          <a:p>
            <a:r>
              <a:rPr lang="en-GB" b="1" dirty="0" smtClean="0">
                <a:solidFill>
                  <a:schemeClr val="accent2"/>
                </a:solidFill>
              </a:rPr>
              <a:t>Bilam </a:t>
            </a:r>
            <a:r>
              <a:rPr lang="en-GB" b="1" dirty="0">
                <a:solidFill>
                  <a:schemeClr val="accent2"/>
                </a:solidFill>
              </a:rPr>
              <a:t>tells him to build a mizbeach and stand by </a:t>
            </a:r>
            <a:r>
              <a:rPr lang="en-GB" b="1" dirty="0" smtClean="0">
                <a:solidFill>
                  <a:schemeClr val="accent2"/>
                </a:solidFill>
              </a:rPr>
              <a:t>the korban</a:t>
            </a:r>
            <a:r>
              <a:rPr lang="en-GB" b="1" dirty="0">
                <a:solidFill>
                  <a:schemeClr val="accent2"/>
                </a:solidFill>
              </a:rPr>
              <a:t>. </a:t>
            </a:r>
            <a:endParaRPr lang="en-GB" b="1" dirty="0" smtClean="0">
              <a:solidFill>
                <a:schemeClr val="accent2"/>
              </a:solidFill>
            </a:endParaRPr>
          </a:p>
          <a:p>
            <a:endParaRPr lang="en-GB" b="1" dirty="0" smtClean="0">
              <a:solidFill>
                <a:schemeClr val="accent4"/>
              </a:solidFill>
            </a:endParaRPr>
          </a:p>
          <a:p>
            <a:r>
              <a:rPr lang="en-GB" b="1" dirty="0" smtClean="0">
                <a:solidFill>
                  <a:schemeClr val="accent4"/>
                </a:solidFill>
              </a:rPr>
              <a:t>They are both trying to get G-d on their side in an attempt to convince G-d to allow them to curse Bnei Yisrael.</a:t>
            </a:r>
          </a:p>
        </p:txBody>
      </p:sp>
    </p:spTree>
    <p:extLst>
      <p:ext uri="{BB962C8B-B14F-4D97-AF65-F5344CB8AC3E}">
        <p14:creationId xmlns:p14="http://schemas.microsoft.com/office/powerpoint/2010/main" val="87348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הפטרה – מיכה פרק ו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371600"/>
            <a:ext cx="4648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שִׁמְעוּ-נָא אֵת אֲשֶׁר-יְהוָה אֹמֵר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קוּם רִיב אֶת-הֶהָרִים וְתִשְׁמַעְנָה הַגְּבָעוֹת קוֹלֶךָ.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שִׁמְעוּ הָרִים אֶת-רִיב יְהוָה וְהָאֵתָנִים מוֹסְדֵי אָרֶץ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כִּי רִיב לַיהוָה עִם-עַמּוֹ וְעִם-יִשְׂרָאֵל יִתְוַכָּח</a:t>
            </a:r>
            <a:r>
              <a:rPr lang="he-IL" sz="2400" dirty="0">
                <a:cs typeface="David" pitchFamily="34" charset="-79"/>
              </a:rPr>
              <a:t>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עַמִּי מֶה-עָשִׂיתִי לְךָ וּמָה הֶלְאֵתִיךָ עֲנֵה בִי.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כִּי הֶעֱלִתִיךָ מֵאֶרֶץ מִצְרַיִם וּמִבֵּית עֲבָדִים פְּדִיתִיךָ </a:t>
            </a:r>
            <a:r>
              <a:rPr lang="he-IL" sz="2400" b="1" dirty="0">
                <a:solidFill>
                  <a:schemeClr val="accent3"/>
                </a:solidFill>
                <a:cs typeface="David" pitchFamily="34" charset="-79"/>
              </a:rPr>
              <a:t>וָאֶשְׁלַח לְפָנֶיךָ אֶת-מֹשֶׁה אַהֲרֹן וּמִרְיָם</a:t>
            </a:r>
            <a:r>
              <a:rPr lang="he-IL" sz="2400" dirty="0">
                <a:cs typeface="David" pitchFamily="34" charset="-79"/>
              </a:rPr>
              <a:t>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ה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עַמִּי זְכָר-נָא מַה-יָּעַץ בָּלָק מֶלֶךְ מוֹאָב וּמֶה-עָנָה אֹתוֹ בִּלְעָם בֶּן-בְּעוֹר מִן-הַשִּׁטִּים עַד-הַגִּלְגָּל לְמַעַן דַּעַת צִדְקוֹת יְהוָה. </a:t>
            </a:r>
            <a:endParaRPr lang="en-US" sz="2400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447800"/>
            <a:ext cx="41148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99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mountains and high places have to hear the word of G-d.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438400"/>
            <a:ext cx="4114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55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has a quarrel with His people about the high places.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352800"/>
            <a:ext cx="41148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44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“Why are you so angry with Me?”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343400"/>
            <a:ext cx="4114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34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“I sent you great teachers and you’re still complaining.”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5334000"/>
            <a:ext cx="41148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01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Remember what Balak suggested (bamot) and what Bilam answered him (korbanot).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61413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הפטרה – מיכה פרק ו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371601"/>
            <a:ext cx="5181600" cy="3429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בַּמָּה אֲקַדֵּם יְהוָה </a:t>
            </a:r>
            <a:r>
              <a:rPr lang="he-IL" sz="2400" dirty="0">
                <a:cs typeface="David" pitchFamily="34" charset="-79"/>
              </a:rPr>
              <a:t>אִכַּף לֵאלֹהֵי מָרוֹם הַאֲקַדְּמֶנּוּ בְעוֹלוֹת בַּעֲגָלִים בְּנֵי שָׁנָה.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הֲיִרְצֶה יְהוָה בְּאַלְפֵי אֵילִים בְּרִבְבוֹת נַחֲלֵי-שָׁמֶן הַאֶתֵּן בְּכוֹרִי פִּשְׁעִי פְּרִי בִטְנִי חַטַּאת נַפְשִׁי.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ח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הִגִּיד לְךָ אָדָם מַה-טּוֹב וּמָה-יְהוָה דּוֹרֵשׁ מִמְּךָ כִּי אִם-עֲשׂוֹת מִשְׁפָּט וְאַהֲבַת חֶסֶד וְהַצְנֵעַ לֶכֶת עִם-אֱלֹהֶיךָ.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l" rtl="1">
              <a:buNone/>
            </a:pP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371600"/>
            <a:ext cx="37338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99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“With what should I approach G-d?”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3048000"/>
            <a:ext cx="37338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55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wants tzedek, mishpat and chesed.</a:t>
            </a:r>
            <a:endParaRPr lang="he-IL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866382"/>
            <a:ext cx="78486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2"/>
                </a:solidFill>
              </a:rPr>
              <a:t>You can’t buy G-d with bamot and korbanot.</a:t>
            </a:r>
          </a:p>
          <a:p>
            <a:pPr algn="ctr"/>
            <a:r>
              <a:rPr lang="en-GB" sz="3200" b="1" dirty="0" smtClean="0">
                <a:solidFill>
                  <a:schemeClr val="accent2"/>
                </a:solidFill>
              </a:rPr>
              <a:t>Routine and ritual cannot become the entire religion.</a:t>
            </a:r>
            <a:endParaRPr lang="he-IL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7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כה – בעל פעור</a:t>
            </a:r>
            <a:b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What does Bilam do wrong?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Baal Peor was their rain god.</a:t>
            </a:r>
          </a:p>
          <a:p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Ashera was the god of fertility</a:t>
            </a: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They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used to be with a kadesha in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their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emple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to get the gods excited and get them to bring rain.</a:t>
            </a:r>
            <a:endParaRPr lang="en-US" dirty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blesses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us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if we follow His commandments. </a:t>
            </a:r>
            <a:endParaRPr lang="en-GB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Bilam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realises he needs to get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to curse them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by causing them to sin.</a:t>
            </a:r>
          </a:p>
          <a:p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The question is what you do with your knowledge and understanding of G-d.</a:t>
            </a: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Therefore, he is Bilam Harasha.</a:t>
            </a:r>
          </a:p>
        </p:txBody>
      </p:sp>
    </p:spTree>
    <p:extLst>
      <p:ext uri="{BB962C8B-B14F-4D97-AF65-F5344CB8AC3E}">
        <p14:creationId xmlns:p14="http://schemas.microsoft.com/office/powerpoint/2010/main" val="208867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כה – בעל פעור</a:t>
            </a:r>
            <a:endParaRPr lang="he-IL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59363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וַיֵּשֶׁב יִשְׂרָאֵל בַּשִּׁטִּים וַיָּחֶל הָעָם לִזְנוֹת אֶל-בְּנוֹת מוֹאָב.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וַתִּקְרֶאןָ לָעָם לְזִבְחֵי אֱלֹהֵיהֶן וַיֹּאכַל הָעָם וַיִּשְׁתַּחֲווּ לֵאלֹהֵיהֶן.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וַיִּצָּמֶד יִשְׂרָאֵל לְבַעַל פְּעוֹר וַיִּחַר-אַף יְהוָה בְּיִשְׂרָאֵל.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קַח אֶת-כָּל-רָאשֵׁי הָעָם וְהוֹקַע אוֹתָם לַיהוָה נֶגֶד הַשָּׁמֶשׁ וְיָשֹׁב חֲרוֹן אַף-יְהוָה מִיִּשְׂרָאֵל.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מֹשֶׁה אֶל-שֹׁפְטֵי יִשְׂרָאֵל הִרְגוּ אִישׁ אֲנָשָׁיו הַנִּצְמָדִים לְבַעַל פְּעוֹר.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וְהִנֵּה אִישׁ מִבְּנֵי יִשְׂרָאֵל בָּא וַיַּקְרֵב אֶל-אֶחָיו אֶת-הַמִּדְיָנִית לְעֵינֵי מֹשֶׁה וּלְעֵינֵי כָּל-עֲדַת בְּנֵי-יִשְׂרָאֵל וְהֵמָּה בֹכִים פֶּתַח אֹהֶל מוֹעֵד.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וַיַּרְא פִּינְחָס בֶּן-אֶלְעָזָר בֶּן-אַהֲרֹן הַכֹּהֵן וַיָּקָם מִתּוֹךְ הָעֵדָה וַיִּקַּח רֹמַח בְּיָדוֹ.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 אַחַר אִישׁ-יִשְׂרָאֵל אֶל-הַקֻּבָּה וַיִּדְקֹר אֶת-שְׁנֵיהֶם אֵת אִישׁ יִשְׂרָאֵל וְאֶת-הָאִשָּׁה אֶל-קֳבָתָהּ וַתֵּעָצַר הַמַּגֵּפָה מֵעַל בְּנֵי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וַיִּהְיוּ הַמֵּתִים בַּמַּגֵּפָה אַרְבָּעָה וְעֶשְׂרִים אָלֶף. </a:t>
            </a:r>
          </a:p>
        </p:txBody>
      </p:sp>
    </p:spTree>
    <p:extLst>
      <p:ext uri="{BB962C8B-B14F-4D97-AF65-F5344CB8AC3E}">
        <p14:creationId xmlns:p14="http://schemas.microsoft.com/office/powerpoint/2010/main" val="414290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כה – בעל פעור</a:t>
            </a:r>
            <a:endParaRPr lang="he-IL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382000" cy="50593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וַיְדַבֵּר יְהוָה אֶל-מֹשֶׁה לֵּאמֹר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פִּינְחָס בֶּן-אֶלְעָזָר בֶּן-אַהֲרֹן הַכֹּהֵן הֵשִׁיב אֶת-חֲמָתִי מֵעַל בְּנֵי-יִשְׂרָאֵל בְּקַנְאוֹ אֶת-קִנְאָתִי בְּתוֹכָם וְלֹא-כִלִּיתִי אֶת-בְּנֵי-יִשְׂרָאֵל בְּקִנְאָתִי.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לָכֵן אֱמֹר הִנְנִי נֹתֵן לוֹ אֶת-בְּרִיתִי שָׁלוֹם.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וְהָיְתָה לּוֹ וּלְזַרְעוֹ אַחֲרָיו בְּרִית כְּהֻנַּת עוֹלָם תַּחַת אֲשֶׁר קִנֵּא לֵאלֹהָיו וַיְכַפֵּר עַל-בְּנֵי יִשְׂרָאֵל.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וְשֵׁם אִישׁ יִשְׂרָאֵל הַמֻּכֶּה אֲשֶׁר הֻכָּה אֶת-הַמִּדְיָנִית זִמְרִי בֶּן-סָלוּא נְשִׂיא בֵית-אָב לַשִּׁמְעֹנִי.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וְשֵׁם הָאִשָּׁה הַמֻּכָּה הַמִּדְיָנִית כָּזְבִּי בַת-צוּר רֹאשׁ אֻמּוֹת בֵּית-אָב בְּמִדְיָן הוּא.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וַיְדַבֵּר יְהוָה אֶל-מֹשֶׁה לֵּאמֹר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צָרוֹר אֶת-הַמִּדְיָנִים וְהִכִּיתֶם אוֹתָם.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צֹרְרִים הֵם לָכֶם בְּנִכְלֵיהֶם אֲשֶׁר-נִכְּלוּ לָכֶם עַל-דְּבַר-פְּעוֹר וְעַל-דְּבַר כָּזְבִּי בַת-נְשִׂיא מִדְיָן אֲחֹתָם הַמֻּכָּה בְיוֹם-הַמַּגֵּפָה עַל-דְּבַר-פְּעוֹר.</a:t>
            </a:r>
            <a:endParaRPr lang="en-US" sz="2000" dirty="0">
              <a:cs typeface="David" pitchFamily="34" charset="-79"/>
            </a:endParaRPr>
          </a:p>
          <a:p>
            <a:pPr marL="0" indent="0" algn="ctr">
              <a:buNone/>
            </a:pPr>
            <a:endParaRPr lang="en-GB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The war against Midyan should follow but it doesn’t appear until Perek 31.</a:t>
            </a:r>
            <a:endParaRPr lang="en-US" sz="28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3581400"/>
            <a:ext cx="50292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51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is angry with the Midyanim and so commands us to go to war against them.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9144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לא</a:t>
            </a:r>
            <a:b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War Against Midyan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620000" cy="4525963"/>
          </a:xfrm>
        </p:spPr>
        <p:txBody>
          <a:bodyPr anchor="ctr"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נְקֹם נִקְמַת בְּנֵי יִשְׂרָאֵל מֵאֵת הַמִּדְיָנִים אַחַר תֵּאָסֵף אֶל-עַמֶּיךָ.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מֹשֶׁה אֶל-הָעָם לֵאמֹר הֵחָלְצוּ מֵאִתְּכֶם אֲנָשִׁים לַצָּבָא וְיִהְיוּ עַל-מִדְיָן לָתֵת נִקְמַת-יְהוָה בְּמִדְיָן.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אֶלֶף לַמַּטֶּה אֶלֶף לַמַּטֶּה לְכֹל מַטּוֹת יִשְׂרָאֵל תִּשְׁלְחוּ לַצָּבָא.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וַיִּמָּסְרוּ מֵאַלְפֵי יִשְׂרָאֵל אֶלֶף לַמַּטֶּה שְׁנֵים-עָשָׂר אֶלֶף חֲלוּצֵי צָבָא.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וַיִּשְׁלַח אֹתָם מֹשֶׁה אֶלֶף לַמַּטֶּה לַצָּבָא אֹתָם וְאֶת-פִּינְחָס בֶּן-אֶלְעָזָר הַכֹּהֵן לַצָּבָא וּכְלֵי הַקֹּדֶשׁ וַחֲצֹצְרוֹת הַתְּרוּעָה בְּיָדוֹ.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וַיִּצְבְּאוּ עַל-מִדְיָן כַּאֲשֶׁר צִוָּה יְהוָה אֶת-מֹשֶׁה וַיַּהַרְגוּ כָּל-זָכָר.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וְאֶת-מַלְכֵי מִדְיָן הָרְגוּ עַל-חַלְלֵיהֶם אֶת-אֱוִי וְאֶת-רֶקֶם וְאֶת-צוּר וְאֶת-חוּר וְאֶת-רֶבַע חֲמֵשֶׁת מַלְכֵי מִדְיָן וְאֵת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בִּלְעָם בֶּן-בְּעוֹר </a:t>
            </a:r>
            <a:r>
              <a:rPr lang="he-IL" dirty="0">
                <a:cs typeface="David" pitchFamily="34" charset="-79"/>
              </a:rPr>
              <a:t>הָרְגוּ בֶּחָרֶב. 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308001"/>
            <a:ext cx="1821287" cy="1882999"/>
          </a:xfrm>
          <a:prstGeom prst="rightArrowCallout">
            <a:avLst>
              <a:gd name="adj1" fmla="val 25000"/>
              <a:gd name="adj2" fmla="val 25000"/>
              <a:gd name="adj3" fmla="val 16514"/>
              <a:gd name="adj4" fmla="val 784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1000 volunteers per tribe. This is a religious war.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5300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פרק כג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458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לֹא-יָבֹא עַמּוֹנִי וּמוֹאָבִי בִּקְהַל יְהוָה גַּם דּוֹר עֲשִׂירִי לֹא-יָבֹא לָהֶם בִּקְהַל יְהוָה עַד-עוֹלָם</a:t>
            </a:r>
            <a:r>
              <a:rPr lang="he-IL" sz="2000" dirty="0" smtClean="0">
                <a:cs typeface="David" pitchFamily="34" charset="-79"/>
              </a:rPr>
              <a:t>. 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עַל-דְּבַר אֲשֶׁר לֹא-קִדְּמוּ אֶתְכֶם בַּלֶּחֶם וּבַמַּיִם בַּדֶּרֶךְ בְּצֵאתְכֶם מִמִּצְרָיִם וַאֲשֶׁר שָׂכַר עָלֶיךָ אֶת-בִּלְעָם בֶּן-בְּעוֹר מִפְּתוֹר אֲרַם נַהֲרַיִם לְקַלְלֶךָּ. </a:t>
            </a: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וְלֹא-אָבָה יְהוָה אֱלֹהֶיךָ לִשְׁמֹעַ אֶל-בִּלְעָם וַיַּהֲפֹךְ יְהוָה אֱלֹהֶיךָ לְּךָ אֶת-הַקְּלָלָה לִבְרָכָה כִּי אֲהֵבְךָ יְהוָה אֱלֹהֶיךָ. </a:t>
            </a: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לֹא-תִדְרֹשׁ שְׁלֹמָם וְטֹבָתָם כָּל-יָמֶיךָ לְעוֹלָם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וַיִּשְׁבּוּ בְנֵי-יִשְׂרָאֵל אֶת-נְשֵׁי מִדְיָן </a:t>
            </a:r>
            <a:r>
              <a:rPr lang="he-IL" sz="2000" dirty="0">
                <a:cs typeface="David" pitchFamily="34" charset="-79"/>
              </a:rPr>
              <a:t>וְאֶת-טַפָּם וְאֵת כָּל-בְּהֶמְתָּם וְאֶת-כָּל-מִקְנֵהֶם וְאֶת-כָּל-חֵילָם בָּזָזוּ.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וְאֵת כָּל-עָרֵיהֶם בְּמוֹשְׁבֹתָם וְאֵת כָּל-טִירֹתָם שָׂרְפוּ בָּאֵשׁ. </a:t>
            </a: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וַיִּקְחוּ אֶת-כָּל-הַשָּׁלָל וְאֵת כָּל-הַמַּלְקוֹחַ בָּאָדָם וּבַבְּהֵמָה. </a:t>
            </a: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וַיָּבִאוּ אֶל-מֹשֶׁה וְאֶל-אֶלְעָזָר הַכֹּהֵן וְאֶל-עֲדַת בְּנֵי-יִשְׂרָאֵל אֶת-הַשְּׁבִי וְאֶת-הַמַּלְקוֹחַ וְאֶת-הַשָּׁלָל אֶל-הַמַּחֲנֶה אֶל-עַרְבֹת מוֹאָב אֲשֶׁר עַל-יַרְדֵּן יְרֵחוֹ. </a:t>
            </a: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וַיֵּצְאוּ מֹשֶׁה וְאֶלְעָזָר הַכֹּהֵן וְכָל-נְשִׂיאֵי הָעֵדָה לִקְרָאתָם אֶל-מִחוּץ לַמַּחֲנֶה. </a:t>
            </a: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וַיִּקְצֹף מֹשֶׁה עַל פְּקוּדֵי הֶחָיִל שָׂרֵי הָאֲלָפִים וְשָׂרֵי הַמֵּאוֹת הַבָּאִים מִצְּבָא הַמִּלְחָמָה.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וַיֹּאמֶר אֲלֵיהֶם מֹשֶׁה הַחִיִּיתֶם כָּל-נְקֵבָה.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הֵן הֵנָּה הָיוּ לִבְנֵי יִשְׂרָאֵל בִּדְבַר בִּלְעָם לִמְסָר-מַעַל בַּיהוָה עַל-דְּבַר-פְּעוֹר וַתְּהִי הַמַּגֵּפָה בַּעֲדַת יְהוָה.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76200" y="5562600"/>
            <a:ext cx="8915400" cy="1219200"/>
          </a:xfrm>
          <a:prstGeom prst="upArrowCallout">
            <a:avLst>
              <a:gd name="adj1" fmla="val 25000"/>
              <a:gd name="adj2" fmla="val 25000"/>
              <a:gd name="adj3" fmla="val 14859"/>
              <a:gd name="adj4" fmla="val 7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When the people come back from the war, they bring the captured women  back with them.</a:t>
            </a:r>
          </a:p>
          <a:p>
            <a:pPr algn="ctr"/>
            <a:r>
              <a:rPr lang="en-GB" sz="2000" dirty="0" smtClean="0"/>
              <a:t>Moshe is angry because these are the people who came as a result of Bilam’s advice.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469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 anchor="ctr">
            <a:norm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Between Perek 25 and Perek 31, the Mifkad is inserted.</a:t>
            </a:r>
            <a:r>
              <a:rPr lang="en-GB" b="1" dirty="0">
                <a:solidFill>
                  <a:schemeClr val="accent2"/>
                </a:solidFill>
              </a:rPr>
              <a:t> </a:t>
            </a:r>
            <a:endParaRPr lang="en-GB" b="1" dirty="0" smtClean="0">
              <a:solidFill>
                <a:schemeClr val="accent2"/>
              </a:solidFill>
            </a:endParaRPr>
          </a:p>
          <a:p>
            <a:r>
              <a:rPr lang="en-GB" b="1" dirty="0" smtClean="0">
                <a:solidFill>
                  <a:schemeClr val="accent4"/>
                </a:solidFill>
              </a:rPr>
              <a:t>Baal Peor is the last time Bnei Yisrael die in the desert.</a:t>
            </a:r>
          </a:p>
          <a:p>
            <a:r>
              <a:rPr lang="en-GB" b="1" dirty="0" smtClean="0">
                <a:solidFill>
                  <a:schemeClr val="accent2"/>
                </a:solidFill>
              </a:rPr>
              <a:t>The Mifkad is inserted to show that these are the survivors.</a:t>
            </a:r>
          </a:p>
          <a:p>
            <a:r>
              <a:rPr lang="en-GB" b="1" dirty="0" smtClean="0">
                <a:solidFill>
                  <a:schemeClr val="accent4"/>
                </a:solidFill>
              </a:rPr>
              <a:t>The Mifkad is not to count the people but making sure that each person knows that they count.</a:t>
            </a:r>
          </a:p>
        </p:txBody>
      </p:sp>
    </p:spTree>
    <p:extLst>
      <p:ext uri="{BB962C8B-B14F-4D97-AF65-F5344CB8AC3E}">
        <p14:creationId xmlns:p14="http://schemas.microsoft.com/office/powerpoint/2010/main" val="268128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 for the Mifkad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פרק כו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נב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נג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לָאֵלֶּה תֵּחָלֵק הָאָרֶץ בְּנַחֲלָה בְּמִסְפַּר שֵׁמוֹת.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נד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לָרַב תַּרְבֶּה נַחֲלָתוֹ וְלַמְעַט תַּמְעִיט נַחֲלָתוֹ אִישׁ לְפִי פְקֻדָיו יֻתַּן נַחֲלָתוֹ.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נה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אַךְ-בְּגוֹרָל יֵחָלֵק אֶת-הָאָרֶץ לִשְׁמוֹת מַטּוֹת-אֲבֹתָם יִנְחָלוּ.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נו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עַל-פִּי הַגּוֹרָל תֵּחָלֵק נַחֲלָתוֹ בֵּין רַב לִמְעָט.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The Mifkad was in preparation of entering Eretz Yisrael. </a:t>
            </a:r>
          </a:p>
          <a:p>
            <a:pPr marL="0" indent="0" algn="l">
              <a:buNone/>
            </a:pPr>
            <a:endParaRPr lang="en-GB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They needed to know how much land to give to each family.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290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295400"/>
            <a:ext cx="5334000" cy="5334000"/>
          </a:xfrm>
        </p:spPr>
        <p:txBody>
          <a:bodyPr anchor="ctr"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וַיִּשְׁלַח מֹשֶׁה מַלְאָכִים מִקָּדֵשׁ אֶל-מֶלֶךְ אֱדוֹם כֹּה אָמַר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אָחִיךָ יִשְׂרָאֵל </a:t>
            </a:r>
            <a:r>
              <a:rPr lang="he-IL" dirty="0">
                <a:cs typeface="David" pitchFamily="34" charset="-79"/>
              </a:rPr>
              <a:t>אַתָּה יָדַעְתָּ אֵת כָּל-הַתְּלָאָה אֲשֶׁר מְצָאָתְנוּ.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וַיֵּרְדוּ אֲבֹתֵינוּ מִצְרַיְמָה וַנֵּשֶׁב בְּמִצְרַיִם יָמִים רַבִּים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וַיָּרֵעוּ לָנוּ </a:t>
            </a:r>
            <a:r>
              <a:rPr lang="he-IL" dirty="0">
                <a:cs typeface="David" pitchFamily="34" charset="-79"/>
              </a:rPr>
              <a:t>מִצְרַיִם וְלַאֲבֹתֵינוּ. </a:t>
            </a:r>
            <a:endParaRPr lang="en-GB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b="1" dirty="0" smtClean="0">
                <a:cs typeface="David" pitchFamily="34" charset="-79"/>
              </a:rPr>
              <a:t> </a:t>
            </a: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וַנִּצְעַק אֶל-יְהוָה וַיִּשְׁמַע קֹלֵנוּ וַיִּשְׁלַח מַלְאָךְ וַיֹּצִאֵנוּ מִמִּצְרָיִם וְהִנֵּה אֲנַחְנוּ בְקָדֵשׁ עִיר קְצֵה גְבוּלֶךָ.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נַעְבְּרָה-נָּא בְאַרְצֶךָ לֹא נַעֲבֹר בְּשָׂדֶה וּבְכֶרֶם וְלֹא נִשְׁתֶּה מֵי בְאֵר דֶּרֶךְ הַמֶּלֶךְ נֵלֵךְ לֹא נִטֶּה יָמִין וּשְׂמֹאול עַד אֲשֶׁר-נַעֲבֹר גְּבֻלֶךָ.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אֵלָיו אֱדוֹם לֹא תַעֲבֹר בִּי פֶּן-בַּחֶרֶב אֵצֵא לִקְרָאתֶךָ.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וַיֹּאמְרוּ אֵלָיו בְּנֵי-יִשְׂרָאֵל בַּמְסִלָּה נַעֲלֶה וְאִם-מֵימֶיךָ נִשְׁתֶּה אֲנִי וּמִקְנַי וְנָתַתִּי מִכְרָם רַק אֵין-דָּבָר בְּרַגְלַי אֶעֱבֹרָה.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לֹא תַעֲבֹר וַיֵּצֵא אֱדוֹם לִקְרָאתוֹ בְּעַם כָּבֵד וּבְיָד חֲזָקָה.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וַיְמָאֵן אֱדוֹם נְתֹן אֶת-יִשְׂרָאֵל עֲבֹר בִּגְבֻלוֹ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וַיֵּט יִשְׂרָאֵל מֵעָלָיו.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447800"/>
            <a:ext cx="31242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23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tells them Am Yisrael are their brothers.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514600"/>
            <a:ext cx="3124200" cy="2971800"/>
          </a:xfrm>
          <a:prstGeom prst="rightArrowCallout">
            <a:avLst>
              <a:gd name="adj1" fmla="val 25000"/>
              <a:gd name="adj2" fmla="val 25000"/>
              <a:gd name="adj3" fmla="val 11479"/>
              <a:gd name="adj4" fmla="val 8641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u="sng" dirty="0" smtClean="0"/>
              <a:t>דברים פרק כו</a:t>
            </a:r>
          </a:p>
          <a:p>
            <a:pPr algn="ctr" rtl="1"/>
            <a:r>
              <a:rPr lang="he-IL" sz="2000" b="1" dirty="0" smtClean="0"/>
              <a:t>ו</a:t>
            </a:r>
            <a:r>
              <a:rPr lang="he-IL" sz="2000" dirty="0" smtClean="0"/>
              <a:t> </a:t>
            </a:r>
            <a:r>
              <a:rPr lang="he-IL" sz="2000" b="1" dirty="0"/>
              <a:t>וַיָּרֵעוּ אֹתָנוּ </a:t>
            </a:r>
            <a:r>
              <a:rPr lang="he-IL" sz="2000" dirty="0"/>
              <a:t>הַמִּצְרִים וַיְעַנּוּנוּ וַיִּתְּנוּ עָלֵינוּ עֲבֹדָה </a:t>
            </a:r>
            <a:r>
              <a:rPr lang="he-IL" sz="2000" dirty="0" smtClean="0"/>
              <a:t>קָשָׁה.</a:t>
            </a:r>
          </a:p>
          <a:p>
            <a:pPr algn="ctr" rtl="1"/>
            <a:r>
              <a:rPr lang="en-GB" sz="2000" dirty="0" smtClean="0"/>
              <a:t>We tell Edom that Egypt were bad to us. When talking to G-d, we say Egypt made us the bad ones.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5791200"/>
            <a:ext cx="31242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06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don’t go that way.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1766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כו</a:t>
            </a:r>
            <a:b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לוי</a:t>
            </a:r>
            <a:r>
              <a:rPr lang="en-GB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Don’t get Nachala</a:t>
            </a:r>
            <a:endParaRPr lang="he-IL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6482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נז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וְאֵלֶּה פְקוּדֵי הַלֵּוִי לְמִשְׁפְּחֹתָם לְגֵרְשׁוֹן מִשְׁפַּחַת הַגֵּרְשֻׁנִּי לִקְהָת מִשְׁפַּחַת הַקְּהָתִי לִמְרָרִי מִשְׁפַּחַת הַמְּרָרִי.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נח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אֵלֶּה מִשְׁפְּחֹת לֵוִי מִשְׁפַּחַת הַלִּבְנִי מִשְׁפַּחַת הַחֶבְרֹנִי מִשְׁפַּחַת הַמַּחְלִי מִשְׁפַּחַת הַמּוּשִׁי מִשְׁפַּחַת הַקָּרְחִי וּקְהָת הוֹלִד אֶת-עַמְרָם.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נט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וְשֵׁם אֵשֶׁת עַמְרָם יוֹכֶבֶד בַּת-לֵוִי אֲשֶׁר יָלְדָה אֹתָהּ לְלֵוִי בְּמִצְרָיִם וַתֵּלֶד לְעַמְרָם אֶת-אַהֲרֹן וְאֶת-מֹשֶׁה וְאֵת מִרְיָם אֲחֹתָם.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ס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וַיִּוָּלֵד לְאַהֲרֹן אֶת-נָדָב וְאֶת-אֲבִיהוּא אֶת-אֶלְעָזָר וְאֶת-אִיתָמָר.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סא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וַיָּמָת נָדָב וַאֲבִיהוּא בְּהַקְרִיבָם אֵשׁ-זָרָה לִפְנֵי יְהוָה.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סב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וַיִּהְיוּ פְקֻדֵיהֶם שְׁלֹשָׁה וְעֶשְׂרִים אֶלֶף כָּל-זָכָר מִבֶּן-חֹדֶשׁ וָמָעְלָה כִּי לֹא הָתְפָּקְדוּ בְּתוֹךְ בְּנֵי יִשְׂרָאֵל כִּי לֹא-נִתַּן לָהֶם נַחֲלָה בְּתוֹךְ בְּנֵי יִשְׂרָאֵל.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סג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אֵלֶּה פְּקוּדֵי מֹשֶׁה וְאֶלְעָזָר הַכֹּהֵן אֲשֶׁר פָּקְדוּ אֶת-בְּנֵי יִשְׂרָאֵל בְּעַרְבֹת מוֹאָב עַל יַרְדֵּן יְרֵחוֹ.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סד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וּבְאֵלֶּה לֹא-הָיָה אִישׁ מִפְּקוּדֵי מֹשֶׁה וְאַהֲרֹן הַכֹּהֵן אֲשֶׁר פָּקְדוּ אֶת-בְּנֵי יִשְׂרָאֵל בְּמִדְבַּר סִינָי.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סה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כִּי-אָמַר יְהוָה לָהֶם מוֹת יָמֻתוּ בַּמִּדְבָּר וְלֹא-נוֹתַר מֵהֶם אִישׁ כִּי אִם-כָּלֵב בֶּן-יְפֻנֶּה וִיהוֹשֻׁעַ בִּן-נוּן.</a:t>
            </a:r>
          </a:p>
        </p:txBody>
      </p:sp>
    </p:spTree>
    <p:extLst>
      <p:ext uri="{BB962C8B-B14F-4D97-AF65-F5344CB8AC3E}">
        <p14:creationId xmlns:p14="http://schemas.microsoft.com/office/powerpoint/2010/main" val="273867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כז</a:t>
            </a:r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בנות צלפחד</a:t>
            </a:r>
            <a:r>
              <a:rPr lang="en-GB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About the Nachala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וַתִּקְרַבְנָה בְּנוֹת צְלָפְחָד בֶּן-חֵפֶר בֶּן-גִּלְעָד בֶּן-מָכִיר בֶּן-מְנַשֶּׁה לְמִשְׁפְּחֹת מְנַשֶּׁה בֶן-יוֹסֵף וְאֵלֶּה שְׁמוֹת בְּנֹתָיו מַחְלָה נֹעָה וְחָגְלָה וּמִלְכָּה וְתִרְצָה. 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וַתַּעֲמֹדְנָה לִפְנֵי מֹשֶׁה וְלִפְנֵי אֶלְעָזָר הַכֹּהֵן וְלִפְנֵי הַנְּשִׂיאִם וְכָל-הָעֵדָה פֶּתַח אֹהֶל-מוֹעֵד לֵאמֹר.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אָבִינוּ מֵת בַּמִּדְבָּר וְהוּא לֹא-הָיָה בְּתוֹךְ הָעֵדָה הַנּוֹעָדִים עַל-יְהוָה בַּעֲדַת-קֹרַח כִּי-בְחֶטְאוֹ מֵת וּבָנִים לֹא-הָיוּ לוֹ.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לָמָּה יִגָּרַע שֵׁם-אָבִינוּ מִתּוֹךְ מִשְׁפַּחְתּוֹ כִּי אֵין לוֹ בֵּן תְּנָה-לָּנוּ אֲחֻזָּה בְּתוֹךְ אֲחֵי אָבִינוּ.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וַיַּקְרֵב מֹשֶׁה אֶת-מִשְׁפָּטָן לִפְנֵי יְהוָה. </a:t>
            </a:r>
            <a:br>
              <a:rPr lang="he-IL" dirty="0">
                <a:cs typeface="David" pitchFamily="34" charset="-79"/>
              </a:rPr>
            </a:br>
            <a:r>
              <a:rPr lang="he-IL" dirty="0">
                <a:cs typeface="David" pitchFamily="34" charset="-79"/>
              </a:rPr>
              <a:t/>
            </a:r>
            <a:br>
              <a:rPr lang="he-IL" dirty="0">
                <a:cs typeface="David" pitchFamily="34" charset="-79"/>
              </a:rPr>
            </a:br>
            <a:r>
              <a:rPr lang="he-IL" b="1" dirty="0">
                <a:cs typeface="David" pitchFamily="34" charset="-79"/>
              </a:rPr>
              <a:t>ו</a:t>
            </a:r>
            <a:r>
              <a:rPr lang="he-IL" dirty="0">
                <a:cs typeface="David" pitchFamily="34" charset="-79"/>
              </a:rPr>
              <a:t> וַיֹּאמֶר 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כֵּן בְּנוֹת צְלָפְחָד דֹּבְרֹת נָתֹן תִּתֵּן לָהֶם אֲחֻזַּת נַחֲלָה בְּתוֹךְ אֲחֵי אֲבִיהֶם וְהַעֲבַרְתָּ אֶת-נַחֲלַת אֲבִיהֶן לָהֶן.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וְאֶל-בְּנֵי יִשְׂרָאֵל תְּדַבֵּר לֵאמֹר אִישׁ כִּי-יָמוּת וּבֵן אֵין לוֹ וְהַעֲבַרְתֶּם אֶת-נַחֲלָתוֹ לְבִתּוֹ.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וְאִם-אֵין לוֹ בַּת וּנְתַתֶּם אֶת-נַחֲלָתוֹ לְאֶחָיו.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וְאִם-אֵין לוֹ אַחִים וּנְתַתֶּם אֶת-נַחֲלָתוֹ לַאֲחֵי אָבִיו.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וְאִם-אֵין אַחִים לְאָבִיו וּנְתַתֶּם אֶת-נַחֲלָתוֹ לִשְׁאֵרוֹ הַקָּרֹב אֵלָיו מִמִּשְׁפַּחְתּוֹ וְיָרַשׁ אֹתָהּ וְהָיְתָה לִבְנֵי יִשְׂרָאֵל לְחֻקַּת מִשְׁפָּט כַּאֲשֶׁר צִוָּה יְהוָה אֶת-מֹשֶׁה</a:t>
            </a:r>
            <a:r>
              <a:rPr lang="he-IL" dirty="0" smtClean="0">
                <a:cs typeface="David" pitchFamily="34" charset="-79"/>
              </a:rPr>
              <a:t>.</a:t>
            </a:r>
            <a:endParaRPr lang="he-IL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2753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3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כז</a:t>
            </a:r>
            <a: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Death and Transfer of Leadership to Yehoshua </a:t>
            </a:r>
            <a:br>
              <a:rPr lang="en-GB" sz="27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Moshe won’t get nachala</a:t>
            </a:r>
            <a:endParaRPr lang="he-IL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יְהוָה אֶל-מֹשֶׁה עֲלֵה אֶל-הַר הָעֲבָרִים הַזֶּה וּרְאֵה אֶת-הָאָרֶץ אֲשֶׁר נָתַתִּי לִבְנֵי יִשְׂרָאֵל.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וְרָאִיתָה אֹתָהּ וְנֶאֱסַפְתָּ אֶל-עַמֶּיךָ גַּם-אָתָּה כַּאֲשֶׁר נֶאֱסַף אַהֲרֹן אָחִיךָ.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כַּאֲשֶׁר מְרִיתֶם פִּי בְּמִדְבַּר-צִן בִּמְרִיבַת הָעֵדָה לְהַקְדִּישֵׁנִי בַמַּיִם לְעֵינֵיהֶם הֵם מֵי-מְרִיבַת קָדֵשׁ מִדְבַּר-צִן.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וַיְדַבֵּר מֹשֶׁה אֶל-יְהוָה לֵאמֹר.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יִפְקֹד יְהוָה אֱלֹהֵי הָרוּחֹת לְכָל-בָּשָׂר אִישׁ עַל-הָעֵדָה.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אֲשֶׁר-יֵצֵא לִפְנֵיהֶם וַאֲשֶׁר יָבֹא לִפְנֵיהֶם וַאֲשֶׁר יוֹצִיאֵם וַאֲשֶׁר יְבִיאֵם וְלֹא תִהְיֶה עֲדַת יְהוָה כַּצֹּאן אֲשֶׁר אֵין-לָהֶם רֹעֶה.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יְהוָה אֶל-מֹשֶׁה קַח-לְךָ אֶת-יְהוֹשֻׁעַ בִּן-נוּן אִישׁ אֲשֶׁר-רוּחַ בּוֹ וְסָמַכְתָּ אֶת-יָדְךָ עָלָיו.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וְהַעֲמַדְתָּ אֹתוֹ לִפְנֵי אֶלְעָזָר הַכֹּהֵן וְלִפְנֵי כָּל-הָעֵדָה וְצִוִּיתָה אֹתוֹ לְעֵינֵיהֶם.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וְנָתַתָּה מֵהוֹדְךָ עָלָיו לְמַעַן יִשְׁמְעוּ כָּל-עֲדַת בְּנֵי יִשְׂרָאֵל.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וְלִפְנֵי אֶלְעָזָר הַכֹּהֵן יַעֲמֹד וְשָׁאַל לוֹ בְּמִשְׁפַּט הָאוּרִים לִפְנֵי יְהוָה עַל-פִּיו יֵצְאוּ וְעַל-פִּיו יָבֹאוּ הוּא וְכָל-בְּנֵי-יִשְׂרָאֵל אִתּוֹ וְכָל-הָעֵדָה.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וַיַּעַשׂ מֹשֶׁה כַּאֲשֶׁר צִוָּה יְהוָה אֹתוֹ וַיִּקַּח אֶת-יְהוֹשֻׁעַ וַיַּעֲמִדֵהוּ לִפְנֵי אֶלְעָזָר הַכֹּהֵן וְלִפְנֵי כָּל-הָעֵדָה.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וַיִּסְמֹךְ אֶת-יָדָיו עָלָיו וַיְצַוֵּהוּ כַּאֲשֶׁר דִּבֶּר יְהוָה בְּיַד-מֹשֶׁה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509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 anchor="ctr">
            <a:norm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Perek 26 and 27 should be the end of Sefer Bamidbar. </a:t>
            </a:r>
          </a:p>
          <a:p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They are inserted here as the deaths are over and the new generation is getting ready to enter Eretz Yisrael.</a:t>
            </a:r>
          </a:p>
        </p:txBody>
      </p:sp>
    </p:spTree>
    <p:extLst>
      <p:ext uri="{BB962C8B-B14F-4D97-AF65-F5344CB8AC3E}">
        <p14:creationId xmlns:p14="http://schemas.microsoft.com/office/powerpoint/2010/main" val="39364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פרקים כח - כט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The topic is</a:t>
            </a:r>
            <a:r>
              <a:rPr lang="he-IL" b="1" dirty="0" smtClean="0">
                <a:solidFill>
                  <a:schemeClr val="accent1"/>
                </a:solidFill>
              </a:rPr>
              <a:t>תמידים </a:t>
            </a:r>
            <a:r>
              <a:rPr lang="en-GB" b="1" dirty="0" smtClean="0">
                <a:solidFill>
                  <a:schemeClr val="accent1"/>
                </a:solidFill>
              </a:rPr>
              <a:t> and </a:t>
            </a:r>
            <a:r>
              <a:rPr lang="he-IL" b="1" dirty="0" smtClean="0">
                <a:solidFill>
                  <a:schemeClr val="accent1"/>
                </a:solidFill>
              </a:rPr>
              <a:t>מוספים</a:t>
            </a:r>
            <a:r>
              <a:rPr lang="en-GB" b="1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GB" b="1" dirty="0" smtClean="0">
                <a:solidFill>
                  <a:schemeClr val="accent6"/>
                </a:solidFill>
              </a:rPr>
              <a:t>We would expect this in Sefer Vayikra.</a:t>
            </a:r>
          </a:p>
          <a:p>
            <a:r>
              <a:rPr lang="en-GB" b="1" dirty="0" smtClean="0">
                <a:solidFill>
                  <a:schemeClr val="accent1"/>
                </a:solidFill>
              </a:rPr>
              <a:t>Everyone gives half a shekel once a year for a fund from which to buy the Korban Tzibur.</a:t>
            </a:r>
          </a:p>
          <a:p>
            <a:r>
              <a:rPr lang="en-GB" b="1" dirty="0" smtClean="0">
                <a:solidFill>
                  <a:schemeClr val="accent6"/>
                </a:solidFill>
              </a:rPr>
              <a:t>The people are also counted through the donation of half a shekel.</a:t>
            </a:r>
          </a:p>
          <a:p>
            <a:r>
              <a:rPr lang="en-GB" b="1" dirty="0" smtClean="0">
                <a:solidFill>
                  <a:schemeClr val="accent1"/>
                </a:solidFill>
              </a:rPr>
              <a:t>The money from this mifkad will go towards buying the korbanot tzibur when they enter Israel.</a:t>
            </a:r>
          </a:p>
        </p:txBody>
      </p:sp>
    </p:spTree>
    <p:extLst>
      <p:ext uri="{BB962C8B-B14F-4D97-AF65-F5344CB8AC3E}">
        <p14:creationId xmlns:p14="http://schemas.microsoft.com/office/powerpoint/2010/main" val="52206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31408429"/>
              </p:ext>
            </p:extLst>
          </p:nvPr>
        </p:nvGraphicFramePr>
        <p:xfrm>
          <a:off x="76200" y="457200"/>
          <a:ext cx="8991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39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5382105-8620-4EA8-8FC5-02A01433E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05382105-8620-4EA8-8FC5-02A01433E0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D32C9E-30EA-4A49-94BE-E69BF467C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ED32C9E-30EA-4A49-94BE-E69BF467C8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F63484-F818-4CA2-BCF9-17D1F75AE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B1F63484-F818-4CA2-BCF9-17D1F75AE3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2F13CD-83BD-4536-9C85-DCB7663F08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572F13CD-83BD-4536-9C85-DCB7663F08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D6B8E1-FEDF-47E3-B3DC-62D33A570F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95D6B8E1-FEDF-47E3-B3DC-62D33A570F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4E9948-815B-4EEC-9CBF-2521FE4F4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624E9948-815B-4EEC-9CBF-2521FE4F4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לג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341437"/>
            <a:ext cx="6096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וַיְדַבֵּר יְהוָה אֶל-מֹשֶׁה בְּעַרְבֹת מוֹאָב עַל-יַרְדֵּן יְרֵחוֹ לֵאמֹר.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דַּבֵּר אֶל-בְּנֵי יִשְׂרָאֵל וְאָמַרְתָּ אֲלֵהֶם כִּי אַתֶּם עֹבְרִים אֶת-הַיַּרְדֵּן אֶל-אֶרֶץ כְּנָעַן.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וְהוֹרַשְׁתֶּם אֶת-כָּל-יֹשְׁבֵי הָאָרֶץ מִפְּנֵיכֶם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וְאִבַּדְתֶּם אֵת כָּל-מַשְׂכִּיֹּתָם וְאֵת כָּל-צַלְמֵי מַסֵּכֹתָם תְּאַבֵּדוּ וְאֵת כָּל-בָּמוֹתָם תַּשְׁמִידוּ.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וְהוֹרַשְׁתֶּם אֶת-הָאָרֶץ וִישַׁבְתֶּם-בָּהּ כִּי לָכֶם נָתַתִּי אֶת-הָאָרֶץ לָרֶשֶׁת אֹתָהּ.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וְהִתְנַחַלְתֶּם אֶת-הָאָרֶץ בְּגוֹרָל לְמִשְׁפְּחֹתֵיכֶם לָרַב תַּרְבּוּ אֶת-נַחֲלָתוֹ וְלַמְעַט תַּמְעִיט אֶת-נַחֲלָתוֹ אֶל אֲשֶׁר-יֵצֵא לוֹ שָׁמָּה הַגּוֹרָל לוֹ יִהְיֶה לְמַטּוֹת אֲבֹתֵיכֶם תִּתְנֶחָלוּ.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וְאִם-לֹא תוֹרִישׁוּ אֶת-יֹשְׁבֵי הָאָרֶץ מִפְּנֵיכֶם וְהָיָה אֲשֶׁר תּוֹתִירוּ מֵהֶם לְשִׂכִּים בְּעֵינֵיכֶם וְלִצְנִינִם בְּצִדֵּיכֶם וְצָרְרוּ אֶתְכֶם עַל-הָאָרֶץ אֲשֶׁר אַתֶּם יֹשְׁבִים בָּהּ.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נו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וְהָיָה כַּאֲשֶׁר דִּמִּיתִי לַעֲשׂוֹת לָהֶם אֶעֱשֶׂה לָכֶם.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200" dirty="0">
                <a:cs typeface="David" pitchFamily="34" charset="-79"/>
              </a:rPr>
              <a:t> 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2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7272" y="2574701"/>
            <a:ext cx="2544651" cy="62569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42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Get rid of idol worship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7272" y="3810000"/>
            <a:ext cx="2544652" cy="1905000"/>
          </a:xfrm>
          <a:prstGeom prst="rightArrowCallout">
            <a:avLst>
              <a:gd name="adj1" fmla="val 25000"/>
              <a:gd name="adj2" fmla="val 25000"/>
              <a:gd name="adj3" fmla="val 17153"/>
              <a:gd name="adj4" fmla="val 8265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Give the bigger families more. This is proof that the mifkad belongs after this.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3597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פרק יח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600200"/>
            <a:ext cx="54864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אַל-תִּטַּמְּאוּ בְּכָל-אֵלֶּה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כִּי בְכָל-אֵלֶּה נִטְמְאוּ הַגּוֹיִם אֲשֶׁר-אֲנִי מְשַׁלֵּחַ מִפְּנֵיכֶם. </a:t>
            </a: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וַתִּטְמָא הָאָרֶץ וָאֶפְקֹד עֲו‍ֹנָהּ עָלֶיהָ וַתָּקִא הָאָרֶץ אֶת-יֹשְׁבֶיהָ.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כו</a:t>
            </a:r>
            <a:r>
              <a:rPr lang="he-IL" dirty="0" smtClean="0">
                <a:cs typeface="David" pitchFamily="34" charset="-79"/>
              </a:rPr>
              <a:t> וּשְׁמַרְתֶּם </a:t>
            </a:r>
            <a:r>
              <a:rPr lang="he-IL" dirty="0">
                <a:cs typeface="David" pitchFamily="34" charset="-79"/>
              </a:rPr>
              <a:t>אַתֶּם אֶת-חֻקֹּתַי וְאֶת-מִשְׁפָּטַי וְלֹא תַעֲשׂוּ מִכֹּל הַתּוֹעֵבֹת הָאֵלֶּה הָאֶזְרָח וְהַגֵּר הַגָּר בְּתוֹכְכֶם.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אֶת-כָּל-הַתּוֹעֵבֹת הָאֵל עָשׂוּ אַנְשֵׁי-הָאָרֶץ אֲשֶׁר לִפְנֵיכֶם וַתִּטְמָא הָאָרֶץ.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וְלֹא-תָקִיא הָאָרֶץ אֶתְכֶם בְּטַמַּאֲכֶם אֹתָהּ כַּאֲשֶׁר קָאָה אֶת-הַגּוֹי אֲשֶׁר לִפְנֵיכֶם.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כָּל-אֲשֶׁר יַעֲשֶׂה מִכֹּל הַתּוֹעֵבֹת הָאֵלֶּה וְנִכְרְתוּ הַנְּפָשׁוֹת הָעֹשֹׂת מִקֶּרֶב עַמָּם.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וּשְׁמַרְתֶּם אֶת-מִשְׁמַרְתִּי לְבִלְתִּי עֲשׂוֹת מֵחֻקּוֹת הַתּוֹעֵבֹת אֲשֶׁר נַעֲשׂוּ לִפְנֵיכֶם וְלֹא תִטַּמְּאוּ בָּהֶם אֲנִי יְהוָה אֱלֹהֵיכֶם.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76200" y="685800"/>
            <a:ext cx="2895600" cy="2197994"/>
          </a:xfrm>
          <a:prstGeom prst="rightArrowCallout">
            <a:avLst>
              <a:gd name="adj1" fmla="val 25000"/>
              <a:gd name="adj2" fmla="val 25000"/>
              <a:gd name="adj3" fmla="val 9766"/>
              <a:gd name="adj4" fmla="val 8769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couldn’t get rid of the 7 nations until they deserved it. We are not commanded to kick anyone out of Israel nowadays.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323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לד</a:t>
            </a:r>
            <a:b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א-טו – </a:t>
            </a:r>
            <a:r>
              <a:rPr lang="en-GB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Borders of the Land</a:t>
            </a:r>
            <a:endParaRPr lang="he-IL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וַיְדַבֵּר יְהוָה אֶל-מֹשֶׁה לֵּאמֹר.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צַו אֶת-בְּנֵי יִשְׂרָאֵל וְאָמַרְתָּ אֲלֵהֶם כִּי-אַתֶּם בָּאִים אֶל-הָאָרֶץ כְּנָעַן זֹאת הָאָרֶץ אֲשֶׁר תִּפֹּל לָכֶם בְּנַחֲלָה אֶרֶץ כְּנַעַן לִגְבֻלֹתֶיהָ.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וְהָיָה לָכֶם פְּאַת-נֶגֶב מִמִּדְבַּר-צִן עַל-יְדֵי אֱדוֹם וְהָיָה לָכֶם גְּבוּל נֶגֶב מִקְצֵה יָם-הַמֶּלַח קֵדְמָה.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וְנָסַב לָכֶם הַגְּבוּל מִנֶּגֶב לְמַעֲלֵה עַקְרַבִּים וְעָבַר צִנָה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וְהָיוּ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תּוֹצְאֹתָיו מִנֶּגֶב לְקָדֵשׁ בַּרְנֵעַ וְיָצָא חֲצַר-אַדָּר וְעָבַר עַצְמֹנָה.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וְנָסַב הַגְּבוּל מֵעַצְמוֹן נַחְלָה מִצְרָיִם וְהָיוּ תוֹצְאֹתָיו הַיָּמָּה.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וּגְבוּל יָם וְהָיָה לָכֶם הַיָּם הַגָּדוֹל וּגְבוּל זֶה-יִהְיֶה לָכֶם גְּבוּל יָם.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וְזֶה-יִהְיֶה לָכֶם גְּבוּל צָפוֹן מִן-הַיָּם הַגָּדֹל תְּתָאוּ לָכֶם הֹר הָהָר.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מֵהֹר הָהָר תְּתָאוּ לְבֹא חֲמָת וְהָיוּ תּוֹצְאֹת הַגְּבֻל צְדָדָה.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וְיָצָא הַגְּבֻל זִפְרֹנָה וְהָיוּ תוֹצְאֹתָיו חֲצַר עֵינָן זֶה-יִהְיֶה לָכֶם גְּבוּל צָפוֹן.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וְהִתְאַוִּיתֶם לָכֶם לִגְבוּל קֵדְמָה מֵחֲצַר עֵינָן שְׁפָמָה.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וְיָרַד הַגְּבֻל מִשְּׁפָם הָרִבְלָה מִקֶּדֶם לָעָיִן וְיָרַד הַגְּבֻל וּמָחָה עַל-כֶּתֶף יָם-כִּנֶּרֶת קֵדְמָה.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וְיָרַד הַגְּבוּל הַיַּרְדֵּנָה וְהָיוּ תוֹצְאֹתָיו יָם הַמֶּלַח זֹאת תִּהְיֶה לָכֶם הָאָרֶץ לִגְבֻלֹתֶיהָ סָבִיב.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וַיְצַו מֹשֶׁה אֶת-בְּנֵי יִשְׂרָאֵל לֵאמֹר זֹאת הָאָרֶץ אֲשֶׁר תִּתְנַחֲלוּ אֹתָהּ בְּגוֹרָל אֲשֶׁר צִוָּה יְהוָה לָתֵת לְתִשְׁעַת הַמַּטּוֹת וַחֲצִי הַמַּטֶּה.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כִּי לָקְחוּ מַטֵּה בְנֵי הָראוּבֵנִי לְבֵית אֲבֹתָם וּמַטֵּה בְנֵי-הַגָּדִי לְבֵית אֲבֹתָם וַחֲצִי מַטֵּה מְנַשֶּׁה לָקְחוּ נַחֲלָתָם. </a:t>
            </a: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שְׁנֵי הַמַּטּוֹת וַחֲצִי הַמַּטֶּה לָקְחוּ נַחֲלָתָם מֵעֵבֶר לְיַרְדֵּן יְרֵחוֹ קֵדְמָה מִזְרָחָה. </a:t>
            </a:r>
          </a:p>
        </p:txBody>
      </p:sp>
    </p:spTree>
    <p:extLst>
      <p:ext uri="{BB962C8B-B14F-4D97-AF65-F5344CB8AC3E}">
        <p14:creationId xmlns:p14="http://schemas.microsoft.com/office/powerpoint/2010/main" val="14419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לד</a:t>
            </a:r>
            <a:b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טז-כט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3837"/>
            <a:ext cx="8534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וַיְדַבֵּר יְהוָה אֶל-מֹשֶׁה לֵּאמֹר.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אֵלֶּה שְׁמוֹת הָאֲנָשִׁים אֲשֶׁר-יִנְחֲלוּ לָכֶם אֶת-הָאָרֶץ אֶלְעָזָר הַכֹּהֵן וִיהוֹשֻׁעַ בִּן-נוּן.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וְנָשִׂיא אֶחָד נָשִׂיא אֶחָד מִמַּטֶּה תִּקְחוּ לִנְחֹל אֶת-הָאָרֶץ.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וְאֵלֶּה שְׁמוֹת הָאֲנָשִׁים לְמַטֵּה יְהוּדָה כָּלֵב בֶּן-יְפֻנֶּה.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בְּנֵי שִׁמְעוֹן שְׁמוּאֵל בֶּן-עַמִּיהוּד.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לְמַטֵּה בִנְיָמִן אֱלִידָד בֶּן-כִּסְלוֹן.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בְנֵי-דָן נָשִׂיא בֻּקִּי בֶּן-יָגְלִי.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לִבְנֵי יוֹסֵף לְמַטֵּה בְנֵי-מְנַשֶּׁה נָשִׂיא חַנִּיאֵל בֶּן-אֵפֹד.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בְנֵי-אֶפְרַיִם נָשִׂיא קְמוּאֵל בֶּן-שִׁפְטָן.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בְנֵי-זְבוּלֻן נָשִׂיא אֱלִיצָפָן בֶּן-פַּרְנָךְ.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בְנֵי-יִשָּׂשכָר נָשִׂיא פַּלְטִיאֵל בֶּן-עַזָּן.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בְנֵי-אָשֵׁר נָשִׂיא אֲחִיהוּד בֶּן-שְׁלֹמִי.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וּלְמַטֵּה בְנֵי-נַפְתָּלִי נָשִׂיא פְּדַהְאֵל בֶּן-עַמִּיהוּד.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אֵלֶּה אֲשֶׁר צִוָּה יְהוָה לְנַחֵל אֶת-בְּנֵי-יִשְׂרָאֵל בְּאֶרֶץ כְּנָעַן.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52400" y="2819400"/>
            <a:ext cx="2819400" cy="2057400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One leader from each tribe to be in charge of apportioning the land.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5419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פרק כ</a:t>
            </a:r>
            <a:b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Aharon’s death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 </a:t>
            </a:r>
            <a:r>
              <a:rPr lang="he-IL" dirty="0">
                <a:cs typeface="David" pitchFamily="34" charset="-79"/>
              </a:rPr>
              <a:t>וַיִּסְעוּ מִקָּדֵשׁ וַיָּבֹאוּ בְנֵי-יִשְׂרָאֵל כָּל-הָעֵדָה הֹר הָהָר.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כג </a:t>
            </a:r>
            <a:r>
              <a:rPr lang="he-IL" dirty="0">
                <a:cs typeface="David" pitchFamily="34" charset="-79"/>
              </a:rPr>
              <a:t>וַיֹּאמֶר יְהוָה אֶל-מֹשֶׁה וְאֶל-אַהֲרֹן בְּהֹר הָהָר עַל-גְּבוּל אֶרֶץ-אֱדוֹם לֵאמֹר.</a:t>
            </a:r>
            <a:r>
              <a:rPr lang="he-IL" b="1" dirty="0">
                <a:cs typeface="David" pitchFamily="34" charset="-79"/>
              </a:rPr>
              <a:t> </a:t>
            </a: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כד </a:t>
            </a:r>
            <a:r>
              <a:rPr lang="he-IL" dirty="0">
                <a:cs typeface="David" pitchFamily="34" charset="-79"/>
              </a:rPr>
              <a:t>יֵאָסֵף אַהֲרֹן אֶל-עַמָּיו כִּי לֹא יָבֹא אֶל-הָאָרֶץ אֲשֶׁר נָתַתִּי לִבְנֵי יִשְׂרָאֵל עַל אֲשֶׁר-מְרִיתֶם אֶת-פִּי לְמֵי מְרִיבָה.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כה </a:t>
            </a:r>
            <a:r>
              <a:rPr lang="he-IL" dirty="0">
                <a:cs typeface="David" pitchFamily="34" charset="-79"/>
              </a:rPr>
              <a:t>קַח אֶת-אַהֲרֹן וְאֶת-אֶלְעָזָר בְּנוֹ וְהַעַל אֹתָם הֹר הָהָר.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כו </a:t>
            </a:r>
            <a:r>
              <a:rPr lang="he-IL" dirty="0">
                <a:cs typeface="David" pitchFamily="34" charset="-79"/>
              </a:rPr>
              <a:t>וְהַפְשֵׁט אֶת-אַהֲרֹן אֶת-בְּגָדָיו וְהִלְבַּשְׁתָּם אֶת-אֶלְעָזָר בְּנוֹ וְאַהֲרֹן יֵאָסֵף וּמֵת שָׁם.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 </a:t>
            </a:r>
            <a:r>
              <a:rPr lang="he-IL" dirty="0">
                <a:cs typeface="David" pitchFamily="34" charset="-79"/>
              </a:rPr>
              <a:t>וַיַּעַשׂ מֹשֶׁה כַּאֲשֶׁר צִוָּה יְהוָה וַיַּעֲלוּ אֶל-הֹר הָהָר לְעֵינֵי כָּל-הָעֵדָה.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כח </a:t>
            </a:r>
            <a:r>
              <a:rPr lang="he-IL" dirty="0">
                <a:cs typeface="David" pitchFamily="34" charset="-79"/>
              </a:rPr>
              <a:t>וַיַּפְשֵׁט מֹשֶׁה אֶת-אַהֲרֹן אֶת-בְּגָדָיו וַיַּלְבֵּשׁ אֹתָם אֶת-אֶלְעָזָר בְּנוֹ וַיָּמָת אַהֲרֹן שָׁם בְּרֹאשׁ הָהָר וַיֵּרֶד מֹשֶׁה וְאֶלְעָזָר מִן-הָהָר.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כט </a:t>
            </a:r>
            <a:r>
              <a:rPr lang="he-IL" dirty="0">
                <a:cs typeface="David" pitchFamily="34" charset="-79"/>
              </a:rPr>
              <a:t>וַיִּרְאוּ כָּל-הָעֵדָה כִּי גָוַע אַהֲרֹן וַיִּבְכּוּ אֶת-אַהֲרֹן שְׁלֹשִׁים יוֹם כֹּל בֵּית יִשְׂרָאֵל. </a:t>
            </a:r>
            <a:endParaRPr lang="en-US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602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בראשית פרק טו</a:t>
            </a:r>
            <a:b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Borders of Israel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אַחַר הַדְּבָרִים הָאֵלֶּה הָיָה דְבַר-יְהוָה אֶל-אַבְרָם בַּמַּחֲזֶה לֵאמֹר אַל-תִּירָא אַבְרָם אָנֹכִי מָגֵן לָךְ שְׂכָרְךָ הַרְבֵּה מְאֹד. </a:t>
            </a: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אַבְרָם אֲדֹנָי יְהוִה מַה-תִּתֶּן-לִי וְאָנֹכִי הוֹלֵךְ עֲרִירִי וּבֶן-מֶשֶׁק בֵּיתִי הוּא דַּמֶּשֶׂק אֱלִיעֶזֶר. </a:t>
            </a: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אַבְרָם הֵן לִי לֹא נָתַתָּה זָרַע וְהִנֵּה בֶן-בֵּיתִי יוֹרֵשׁ אֹתִי. </a:t>
            </a: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וְהִנֵּה דְבַר-יְהוָה אֵלָיו לֵאמֹר לֹא יִירָשְׁךָ זֶה כִּי-אִם אֲשֶׁר יֵצֵא מִמֵּעֶיךָ הוּא יִירָשֶׁךָ. </a:t>
            </a: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וַיּוֹצֵא אֹתוֹ הַחוּצָה וַיֹּאמֶר הַבֶּט-נָא הַשָּׁמַיְמָה וּסְפֹר הַכּוֹכָבִים אִם-תּוּכַל לִסְפֹּר אֹתָם וַיֹּאמֶר לוֹ כֹּה יִהְיֶה זַרְעֶךָ. </a:t>
            </a: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וְהֶאֱמִן בַּיהוָה וַיַּחְשְׁבֶהָ לּוֹ צְדָקָה. </a:t>
            </a: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אֵלָיו אֲנִי יְהוָה אֲשֶׁר הוֹצֵאתִיךָ מֵאוּר כַּשְׂדִּים לָתֶת לְךָ אֶת-הָאָרֶץ הַזֹּאת לְרִשְׁתָּהּ. </a:t>
            </a: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וַיֹּאמַר אֲדֹנָי יְהוִה בַּמָּה אֵדַע כִּי אִירָשֶׁנָּה. </a:t>
            </a:r>
            <a:r>
              <a:rPr lang="he-IL" b="1" dirty="0">
                <a:cs typeface="David" pitchFamily="34" charset="-79"/>
              </a:rPr>
              <a:t>ט</a:t>
            </a:r>
            <a:r>
              <a:rPr lang="he-IL" dirty="0">
                <a:cs typeface="David" pitchFamily="34" charset="-79"/>
              </a:rPr>
              <a:t> וַיֹּאמֶר אֵלָיו קְחָה לִי עֶגְלָה מְשֻׁלֶּשֶׁת וְעֵז מְשֻׁלֶּשֶׁת וְאַיִל מְשֻׁלָּשׁ וְתֹר וְגוֹזָל. </a:t>
            </a: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וַיִּקַּח-לוֹ אֶת-כָּל-אֵלֶּה וַיְבַתֵּר אֹתָם בַּתָּוֶךְ וַיִּתֵּן אִישׁ-בִּתְרוֹ לִקְרַאת רֵעֵהוּ וְאֶת-הַצִּפֹּר לֹא בָתָר. </a:t>
            </a:r>
            <a:r>
              <a:rPr lang="he-IL" b="1" dirty="0">
                <a:cs typeface="David" pitchFamily="34" charset="-79"/>
              </a:rPr>
              <a:t>יא</a:t>
            </a:r>
            <a:r>
              <a:rPr lang="he-IL" dirty="0">
                <a:cs typeface="David" pitchFamily="34" charset="-79"/>
              </a:rPr>
              <a:t> וַיֵּרֶד הָעַיִט עַל-הַפְּגָרִים וַיַּשֵּׁב אֹתָם אַבְרָם. </a:t>
            </a:r>
            <a:r>
              <a:rPr lang="he-IL" b="1" dirty="0">
                <a:cs typeface="David" pitchFamily="34" charset="-79"/>
              </a:rPr>
              <a:t>יב</a:t>
            </a:r>
            <a:r>
              <a:rPr lang="he-IL" dirty="0">
                <a:cs typeface="David" pitchFamily="34" charset="-79"/>
              </a:rPr>
              <a:t> וַיְהִי הַשֶּׁמֶשׁ לָבוֹא וְתַרְדֵּמָה נָפְלָה עַל-אַבְרָם וְהִנֵּה אֵימָה חֲשֵׁכָה גְדֹלָה נֹפֶלֶת עָלָיו. </a:t>
            </a:r>
            <a:r>
              <a:rPr lang="he-IL" b="1" dirty="0">
                <a:cs typeface="David" pitchFamily="34" charset="-79"/>
              </a:rPr>
              <a:t>יג</a:t>
            </a:r>
            <a:r>
              <a:rPr lang="he-IL" dirty="0">
                <a:cs typeface="David" pitchFamily="34" charset="-79"/>
              </a:rPr>
              <a:t> וַיֹּאמֶר לְאַבְרָם יָדֹעַ תֵּדַע כִּי-גֵר יִהְיֶה זַרְעֲךָ בְּאֶרֶץ לֹא לָהֶם וַעֲבָדוּם וְעִנּוּ אֹתָם אַרְבַּע מֵאוֹת שָׁנָה. </a:t>
            </a: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וְגַם אֶת-הַגּוֹי אֲשֶׁר יַעֲבֹדוּ דָּן אָנֹכִי וְאַחֲרֵי-כֵן יֵצְאוּ בִּרְכֻשׁ גָּדוֹל. </a:t>
            </a: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וְאַתָּה תָּבוֹא אֶל-אֲבֹתֶיךָ בְּשָׁלוֹם תִּקָּבֵר בְּשֵׂיבָה טוֹבָה. </a:t>
            </a:r>
            <a:r>
              <a:rPr lang="he-IL" b="1" dirty="0">
                <a:cs typeface="David" pitchFamily="34" charset="-79"/>
              </a:rPr>
              <a:t>טז</a:t>
            </a:r>
            <a:r>
              <a:rPr lang="he-IL" dirty="0">
                <a:cs typeface="David" pitchFamily="34" charset="-79"/>
              </a:rPr>
              <a:t> וְדוֹר רְבִיעִי יָשׁוּבוּ הֵנָּה כִּי לֹא-שָׁלֵם עֲו‍ֹן הָאֱמֹרִי עַד-הֵנָּה</a:t>
            </a:r>
            <a:r>
              <a:rPr lang="he-IL" dirty="0" smtClean="0">
                <a:cs typeface="David" pitchFamily="34" charset="-79"/>
              </a:rPr>
              <a:t>.</a:t>
            </a:r>
            <a:endParaRPr lang="en-GB" b="1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478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רמב"ם הלכות תרומות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800" b="1" u="sng" dirty="0">
                <a:cs typeface="David" pitchFamily="34" charset="-79"/>
              </a:rPr>
              <a:t>ה</a:t>
            </a:r>
            <a:r>
              <a:rPr lang="he-IL" sz="2800" b="1" u="sng" dirty="0" smtClean="0">
                <a:cs typeface="David" pitchFamily="34" charset="-79"/>
              </a:rPr>
              <a:t>לכה א</a:t>
            </a:r>
            <a:r>
              <a:rPr lang="he-IL" sz="2800" u="sng" dirty="0" smtClean="0"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800" dirty="0" smtClean="0">
                <a:cs typeface="David" pitchFamily="34" charset="-79"/>
              </a:rPr>
              <a:t>התרומות </a:t>
            </a:r>
            <a:r>
              <a:rPr lang="he-IL" sz="2800" dirty="0">
                <a:cs typeface="David" pitchFamily="34" charset="-79"/>
              </a:rPr>
              <a:t>והמעשרות אינן נוהגות מן התורה אלא בארץ ישראל, בין בפני הבית בין שלא בפני הבית...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8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sz="2800" b="1" dirty="0" smtClean="0">
                <a:solidFill>
                  <a:schemeClr val="accent2"/>
                </a:solidFill>
                <a:cs typeface="David" pitchFamily="34" charset="-79"/>
              </a:rPr>
              <a:t>מצוות שתלויות בארץ</a:t>
            </a: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 apply </a:t>
            </a:r>
            <a:r>
              <a:rPr lang="en-GB" sz="2800" b="1" dirty="0">
                <a:solidFill>
                  <a:schemeClr val="accent2"/>
                </a:solidFill>
                <a:cs typeface="David" pitchFamily="34" charset="-79"/>
              </a:rPr>
              <a:t>with or without a </a:t>
            </a: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Bet HaMikdash.</a:t>
            </a:r>
            <a:r>
              <a:rPr lang="he-IL" sz="2800" b="1" dirty="0">
                <a:solidFill>
                  <a:schemeClr val="accent2"/>
                </a:solidFill>
                <a:cs typeface="David" pitchFamily="34" charset="-79"/>
              </a:rPr>
              <a:t> </a:t>
            </a:r>
            <a:endParaRPr lang="en-US" sz="28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>
                <a:cs typeface="David" pitchFamily="34" charset="-79"/>
              </a:rPr>
              <a:t> </a:t>
            </a:r>
            <a:endParaRPr lang="en-US" sz="28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2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רמב"ם הלכות תרומות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600200"/>
            <a:ext cx="57150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u="sng" dirty="0" smtClean="0">
                <a:cs typeface="David" pitchFamily="34" charset="-79"/>
              </a:rPr>
              <a:t>הלכה ב</a:t>
            </a:r>
          </a:p>
          <a:p>
            <a:pPr marL="0" indent="0" algn="r" rtl="1">
              <a:buNone/>
            </a:pPr>
            <a:r>
              <a:rPr lang="he-IL" sz="2400" dirty="0" smtClean="0">
                <a:cs typeface="David" pitchFamily="34" charset="-79"/>
              </a:rPr>
              <a:t>ארץ </a:t>
            </a:r>
            <a:r>
              <a:rPr lang="he-IL" sz="2400" dirty="0">
                <a:cs typeface="David" pitchFamily="34" charset="-79"/>
              </a:rPr>
              <a:t>ישראל האמורה בכל מקום--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היא הארצות שכובש אותן מלך ישראל או שופט או נביא מדעת רוב ישראל, וזה הוא הנקרא כיבוש רבים.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אבל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יחיד מישראל או משפחה או שבט שהלכו וכבשו לעצמן מקום--אפילו מן הארץ שניתנה לאברהם--אינו נקרא ארץ ישראל, כדי שינהגו בו כל המצוות;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ומפני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זה חילק יהושוע ובית דינו כל ארץ ישראל לשבטים, ואף על פי שלא נכבשה--כדי שלא תהיה כיבוש יחיד, כשיעלה כל שבט ושבט ויכבוש חלקו</a:t>
            </a: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85859" y="1524000"/>
            <a:ext cx="2962141" cy="1219200"/>
          </a:xfrm>
          <a:prstGeom prst="rightArrowCallout">
            <a:avLst>
              <a:gd name="adj1" fmla="val 25000"/>
              <a:gd name="adj2" fmla="val 25000"/>
              <a:gd name="adj3" fmla="val 19718"/>
              <a:gd name="adj4" fmla="val 8886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Conquest and sovereignty by the nation defines the borders.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895600"/>
            <a:ext cx="2971800" cy="1600200"/>
          </a:xfrm>
          <a:prstGeom prst="rightArrowCallout">
            <a:avLst>
              <a:gd name="adj1" fmla="val 25000"/>
              <a:gd name="adj2" fmla="val 25000"/>
              <a:gd name="adj3" fmla="val 16105"/>
              <a:gd name="adj4" fmla="val 8967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halachic borders of Eretz Yisrael do not apply to an individual Jew; it has to be captured by the nation.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85859" y="4648200"/>
            <a:ext cx="2962141" cy="1396286"/>
          </a:xfrm>
          <a:prstGeom prst="rightArrowCallout">
            <a:avLst>
              <a:gd name="adj1" fmla="val 25000"/>
              <a:gd name="adj2" fmla="val 25000"/>
              <a:gd name="adj3" fmla="val 17074"/>
              <a:gd name="adj4" fmla="val 8976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Even though one shevet is doing the conquest, it is on behalf of all Am Yisrael.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44085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רמב"ם הלכות תרומות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600200"/>
            <a:ext cx="52578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u="sng" dirty="0" smtClean="0">
                <a:cs typeface="David" pitchFamily="34" charset="-79"/>
              </a:rPr>
              <a:t>הלכה ג</a:t>
            </a:r>
            <a:r>
              <a:rPr lang="he-IL" sz="2000" u="sng" dirty="0" smtClean="0"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3"/>
                </a:solidFill>
                <a:cs typeface="David" pitchFamily="34" charset="-79"/>
              </a:rPr>
              <a:t>הארצות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שכבש דויד חוץ לארץ כנען, כגון ארם נהריים וארם צובה ואחלב וכיוצא בהן--אף על פי שמלך ישראל הוא, ועל פי בית דין הגדול היה עושה--אינן כארץ ישראל לכל דבר, ולא כחוצה לארץ לכל דבר כגון בבל ומצריים, אלא יצאו מכלל חוצה לארץ, ולהיותן כארץ ישראל לא הגיעו.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2000" b="1" u="sng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u="sng" dirty="0" smtClean="0">
                <a:cs typeface="David" pitchFamily="34" charset="-79"/>
              </a:rPr>
              <a:t>הלכה ד</a:t>
            </a:r>
            <a:r>
              <a:rPr lang="he-IL" sz="2000" u="sng" dirty="0" smtClean="0"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ומפני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מה ירדו ממעלת ארץ ישראל--מפני שכבש אותם קודם שיכבוש כל ארץ ישראל, אלא נשאר בה משבעה עממים; ואילו תפס כל ארץ כנען לגבולותיה תחילה, ואחר כך כבש ארצות אחרות--היה כיבושו כולו כארץ ישראל לכל דבר. והארצות שכבש דויד, הן הנקראין סוריה.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905000"/>
            <a:ext cx="3048000" cy="1828800"/>
          </a:xfrm>
          <a:prstGeom prst="rightArrowCallout">
            <a:avLst>
              <a:gd name="adj1" fmla="val 25000"/>
              <a:gd name="adj2" fmla="val 25000"/>
              <a:gd name="adj3" fmla="val 19366"/>
              <a:gd name="adj4" fmla="val 8736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Three possibilities:</a:t>
            </a:r>
          </a:p>
          <a:p>
            <a:pPr marL="342900" indent="-342900" algn="ctr">
              <a:buAutoNum type="arabicPeriod"/>
            </a:pPr>
            <a:r>
              <a:rPr lang="en-GB" sz="2000" dirty="0" smtClean="0"/>
              <a:t>Canaan</a:t>
            </a:r>
          </a:p>
          <a:p>
            <a:pPr marL="342900" indent="-342900" algn="ctr">
              <a:buAutoNum type="arabicPeriod"/>
            </a:pPr>
            <a:r>
              <a:rPr lang="en-GB" sz="2000" dirty="0" smtClean="0"/>
              <a:t>Bavel and Egypt</a:t>
            </a:r>
          </a:p>
          <a:p>
            <a:pPr marL="342900" indent="-342900" algn="ctr">
              <a:buAutoNum type="arabicPeriod"/>
            </a:pPr>
            <a:r>
              <a:rPr lang="he-IL" sz="2000" dirty="0" smtClean="0"/>
              <a:t>סוריה</a:t>
            </a:r>
            <a:r>
              <a:rPr lang="en-GB" sz="2000" dirty="0" smtClean="0"/>
              <a:t> - other areas captured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152400" y="4572000"/>
            <a:ext cx="3048000" cy="1676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99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Had he conquered all of Israel first then it would have been counted as Eretz Yisrael.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2028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רמב"ם הלכות תרומות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u="sng" dirty="0" smtClean="0">
                <a:cs typeface="David" pitchFamily="34" charset="-79"/>
              </a:rPr>
              <a:t>הלכה ו</a:t>
            </a:r>
            <a:r>
              <a:rPr lang="he-IL" sz="2800" u="sng" dirty="0" smtClean="0">
                <a:cs typeface="David" pitchFamily="34" charset="-79"/>
              </a:rPr>
              <a:t>  </a:t>
            </a:r>
          </a:p>
          <a:p>
            <a:pPr marL="0" indent="0" algn="r" rtl="1">
              <a:buNone/>
            </a:pPr>
            <a:r>
              <a:rPr lang="he-IL" sz="2800" dirty="0" smtClean="0">
                <a:cs typeface="David" pitchFamily="34" charset="-79"/>
              </a:rPr>
              <a:t>כל </a:t>
            </a:r>
            <a:r>
              <a:rPr lang="he-IL" sz="2800" dirty="0">
                <a:cs typeface="David" pitchFamily="34" charset="-79"/>
              </a:rPr>
              <a:t>שהחזיקו עולי מצריים, ונתקדש קדושה ראשונה--כיון שגלו, בטלה קדושתן: שקדושה ראשונה--לפי שהייתה מפני הכיבוש בלבד, קידשה לשעתה ולא קידשה לעתיד לבוא.</a:t>
            </a:r>
            <a:endParaRPr lang="en-US" sz="2800" dirty="0">
              <a:cs typeface="David" pitchFamily="34" charset="-79"/>
            </a:endParaRPr>
          </a:p>
          <a:p>
            <a:pPr marL="0" indent="0" algn="ctr">
              <a:buNone/>
            </a:pPr>
            <a:endParaRPr lang="en-GB" sz="28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>
              <a:buNone/>
            </a:pPr>
            <a:endParaRPr lang="en-GB" sz="28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They lost </a:t>
            </a:r>
            <a:r>
              <a:rPr lang="en-GB" sz="2800" b="1" dirty="0">
                <a:solidFill>
                  <a:schemeClr val="accent2"/>
                </a:solidFill>
                <a:cs typeface="David" pitchFamily="34" charset="-79"/>
              </a:rPr>
              <a:t>sovereignty </a:t>
            </a: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and so </a:t>
            </a:r>
            <a:r>
              <a:rPr lang="en-GB" sz="2800" b="1" dirty="0">
                <a:solidFill>
                  <a:schemeClr val="accent2"/>
                </a:solidFill>
                <a:cs typeface="David" pitchFamily="34" charset="-79"/>
              </a:rPr>
              <a:t>lost kedusha of </a:t>
            </a: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the land.</a:t>
            </a:r>
          </a:p>
        </p:txBody>
      </p:sp>
    </p:spTree>
    <p:extLst>
      <p:ext uri="{BB962C8B-B14F-4D97-AF65-F5344CB8AC3E}">
        <p14:creationId xmlns:p14="http://schemas.microsoft.com/office/powerpoint/2010/main" val="38351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נחמיה פרק ט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295400"/>
            <a:ext cx="5867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וּבְרַחֲמֶיךָ הָרַבִּים לֹא-עֲשִׂיתָם כָּלָה וְלֹא עֲזַבְתָּם כִּי אֵל-חַנּוּן וְרַחוּם אָתָּה.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וְעַתָּה אֱלֹהֵינוּ הָאֵל הַגָּדוֹל הַגִּבּוֹר וְהַנּוֹרָא שׁוֹמֵר הַבְּרִית וְהַחֶסֶד אַל-יִמְעַט לְפָנֶיךָ אֵת כָּל-הַתְּלָאָה אֲשֶׁר-מְצָאַתְנוּ לִמְלָכֵינוּ לְשָׂרֵינוּ וּלְכֹהֲנֵינוּ וְלִנְבִיאֵינוּ וְלַאֲבֹתֵינוּ וּלְכָל-עַמֶּךָ מִימֵי מַלְכֵי אַשּׁוּר עַד הַיּוֹם הַזֶּה.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וְאַתָּה צַדִּיק עַל כָּל-הַבָּא עָלֵינוּ כִּי-אֱמֶת עָשִׂיתָ וַאֲנַחְנוּ הִרְשָׁעְנוּ.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וְאֶת-מְלָכֵינוּ שָׂרֵינוּ כֹּהֲנֵינוּ וַאֲבֹתֵינוּ לֹא עָשׂוּ תּוֹרָתֶךָ וְלֹא הִקְשִׁיבוּ אֶל-מִצְו‍ֹתֶיךָ וּלְעֵדְו‍ֹתֶיךָ אֲשֶׁר הַעִידֹתָ בָּהֶם. </a:t>
            </a:r>
            <a:endParaRPr lang="en-US" sz="20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לה </a:t>
            </a:r>
            <a:r>
              <a:rPr lang="he-IL" sz="2000" dirty="0">
                <a:cs typeface="David" pitchFamily="34" charset="-79"/>
              </a:rPr>
              <a:t>וְהֵם בְּמַלְכוּתָם וּבְטוּבְךָ הָרָב אֲשֶׁר-נָתַתָּ לָהֶם וּבְאֶרֶץ הָרְחָבָה וְהַשְּׁמֵנָה אֲשֶׁר-נָתַתָּ לִפְנֵיהֶם לֹא עֲבָדוּךָ וְלֹא-שָׁבוּ מִמַּעַלְלֵיהֶם הָרָעִים.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לו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הִנֵּה אֲנַחְנוּ הַיּוֹם עֲבָדִים וְהָאָרֶץ אֲשֶׁר-נָתַתָּה לַאֲבֹתֵינוּ לֶאֱכֹל אֶת-פִּרְיָהּ וְאֶת-טוּבָהּ הִנֵּה אֲנַחְנוּ עֲבָדִים עָלֶיהָ.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לז </a:t>
            </a:r>
            <a:r>
              <a:rPr lang="he-IL" sz="2000" dirty="0">
                <a:cs typeface="David" pitchFamily="34" charset="-79"/>
              </a:rPr>
              <a:t>וּתְבוּאָתָהּ מַרְבָּה לַמְּלָכִים אֲשֶׁר-נָתַתָּה עָלֵינוּ בְּחַטֹּאותֵינוּ וְעַל גְּוִיֹּתֵנוּ מֹשְׁלִים וּבִבְהֶמְתֵּנוּ כִּרְצוֹנָם וּבְצָרָה גְדֹלָה אֲנָחְנוּ</a:t>
            </a:r>
            <a:r>
              <a:rPr lang="he-IL" sz="2000" dirty="0" smtClean="0">
                <a:cs typeface="David" pitchFamily="34" charset="-79"/>
              </a:rPr>
              <a:t>.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81377" y="3276600"/>
            <a:ext cx="2714222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43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were thrown out because they didn’t keep the laws properly.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81376" y="4876800"/>
            <a:ext cx="2714223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90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are servants to Persia as they are paying taxes to them.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5626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נחמיה פרק י</a:t>
            </a:r>
            <a:endParaRPr lang="he-IL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655637"/>
            <a:ext cx="7543800" cy="49831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 </a:t>
            </a: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וּבְכָל-זֹאת אֲנַחְנוּ כֹּרְתִים אֲמָנָה וְכֹתְבִים וְעַל הֶחָתוּם שָׂרֵינוּ לְוִיֵּנוּ כֹּהֲנֵינוּ.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וְעַל הַחֲתוּמִים נְחֶמְיָה הַתִּרְשָׁתָא בֶּן-חֲכַלְיָה וְצִדְקִיָּה. </a:t>
            </a:r>
            <a:endParaRPr lang="en-US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 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וְהֶעֱמַדְנוּ עָלֵינוּ מִצְו‍ֹת לָתֵת עָלֵינוּ שְׁלִישִׁית הַשֶּׁקֶל בַּשָּׁנָה לַעֲבֹדַת בֵּית אֱלֹהֵינוּ. </a:t>
            </a:r>
            <a:endParaRPr lang="en-US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לד </a:t>
            </a:r>
            <a:r>
              <a:rPr lang="he-IL" sz="2000" dirty="0" smtClean="0">
                <a:cs typeface="David" pitchFamily="34" charset="-79"/>
              </a:rPr>
              <a:t>לְלֶחֶם הַמַּעֲרֶכֶת וּמִנְחַת הַתָּמִיד וּלְעוֹלַת הַתָּמִיד הַשַּׁבָּתוֹת הֶחֳדָשִׁים לַמּוֹעֲדִים וְלַקֳּדָשִׁים וְלַחַטָּאוֹת לְכַפֵּר עַל-יִשְׂרָאֵל וְכֹל מְלֶאכֶת בֵּית-אֱלֹהֵינוּ.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לה</a:t>
            </a:r>
            <a:r>
              <a:rPr lang="he-IL" sz="2000" dirty="0" smtClean="0">
                <a:cs typeface="David" pitchFamily="34" charset="-79"/>
              </a:rPr>
              <a:t> וְהַגּוֹרָלוֹת הִפַּלְנוּ עַל-קֻרְבַּן הָעֵצִים הַכֹּהֲנִים הַלְוִיִּם וְהָעָם לְהָבִיא לְבֵית אֱלֹהֵינוּ לְבֵית-אֲבֹתֵינוּ לְעִתִּים מְזֻמָּנִים שָׁנָה בְשָׁנָה לְבַעֵר עַל-מִזְבַּח יְהוָה אֱלֹהֵינוּ כַּכָּתוּב בַּתּוֹרָה.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לו</a:t>
            </a:r>
            <a:r>
              <a:rPr lang="he-IL" sz="2000" dirty="0" smtClean="0">
                <a:cs typeface="David" pitchFamily="34" charset="-79"/>
              </a:rPr>
              <a:t> וּלְהָבִיא אֶת-בִּכּוּרֵי אַדְמָתֵנוּ וּבִכּוּרֵי כָּל-פְּרִי כָל-עֵץ שָׁנָה בְשָׁנָה לְבֵית יְהוָה.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לז</a:t>
            </a:r>
            <a:r>
              <a:rPr lang="he-IL" sz="2000" dirty="0" smtClean="0">
                <a:cs typeface="David" pitchFamily="34" charset="-79"/>
              </a:rPr>
              <a:t> וְאֶת-בְּכֹרוֹת בָּנֵינוּ וּבְהֶמְתֵּנוּ כַּכָּתוּב בַּתּוֹרָה וְאֶת-בְּכוֹרֵי בְקָרֵינוּ וְצֹאנֵינוּ לְהָבִיא לְבֵית אֱלֹהֵינוּ לַכֹּהֲנִים הַמְשָׁרְתִים בְּבֵית אֱלֹהֵינוּ.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לח</a:t>
            </a:r>
            <a:r>
              <a:rPr lang="he-IL" sz="2000" dirty="0" smtClean="0">
                <a:cs typeface="David" pitchFamily="34" charset="-79"/>
              </a:rPr>
              <a:t> וְאֶת-רֵאשִׁית עֲרִיסֹתֵינוּ וּתְרוּמֹתֵינוּ וּפְרִי כָל-עֵץ תִּירוֹשׁ וְיִצְהָר נָבִיא לַכֹּהֲנִים אֶל-לִשְׁכוֹת בֵּית-אֱלֹהֵינוּ וּמַעְשַׂר אַדְמָתֵנוּ לַלְוִיִּם וְהֵם הַלְוִיִּם הַמְעַשְּׂרִים בְּכֹל עָרֵי עֲבֹדָתֵנוּ.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לט</a:t>
            </a:r>
            <a:r>
              <a:rPr lang="he-IL" sz="2000" dirty="0" smtClean="0">
                <a:cs typeface="David" pitchFamily="34" charset="-79"/>
              </a:rPr>
              <a:t> וְהָיָה הַכֹּהֵן בֶּן-אַהֲרֹן עִם-הַלְוִיִּם בַּעְשֵׂר הַלְוִיִּם וְהַלְוִיִּם יַעֲלוּ אֶת-מַעֲשַׂר הַמַּעֲשֵׂר לְבֵית אֱלֹהֵינוּ אֶל-הַלְּשָׁכוֹת לְבֵית הָאוֹצָר.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מ</a:t>
            </a:r>
            <a:r>
              <a:rPr lang="he-IL" sz="2000" dirty="0" smtClean="0">
                <a:cs typeface="David" pitchFamily="34" charset="-79"/>
              </a:rPr>
              <a:t> כִּי אֶל-הַלְּשָׁכוֹת יָבִיאוּ בְנֵי-יִשְׂרָאֵל וּבְנֵי הַלֵּוִי אֶת-תְּרוּמַת הַדָּגָן הַתִּירוֹשׁ וְהַיִּצְהָר וְשָׁם כְּלֵי הַמִּקְדָּשׁ וְהַכֹּהֲנִים הַמְשָׁרְתִים וְהַשּׁוֹעֲרִים וְהַמְשֹׁרְרִים וְלֹא נַעֲזֹב אֶת-בֵּית אֱלֹהֵינוּ.</a:t>
            </a:r>
            <a:endParaRPr lang="he-IL" sz="2000" dirty="0"/>
          </a:p>
        </p:txBody>
      </p:sp>
      <p:sp>
        <p:nvSpPr>
          <p:cNvPr id="4" name="Right Arrow Callout 3"/>
          <p:cNvSpPr/>
          <p:nvPr/>
        </p:nvSpPr>
        <p:spPr>
          <a:xfrm>
            <a:off x="76200" y="152400"/>
            <a:ext cx="1904463" cy="1295400"/>
          </a:xfrm>
          <a:prstGeom prst="rightArrowCallout">
            <a:avLst>
              <a:gd name="adj1" fmla="val 25000"/>
              <a:gd name="adj2" fmla="val 25000"/>
              <a:gd name="adj3" fmla="val 14064"/>
              <a:gd name="adj4" fmla="val 8458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 new covenant to keep all the laws.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1600200"/>
            <a:ext cx="1981200" cy="2743200"/>
          </a:xfrm>
          <a:prstGeom prst="rightArrowCallout">
            <a:avLst>
              <a:gd name="adj1" fmla="val 25000"/>
              <a:gd name="adj2" fmla="val 25000"/>
              <a:gd name="adj3" fmla="val 14245"/>
              <a:gd name="adj4" fmla="val 8044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took upon themselves other laws even though they were not chayav to – d’rabanan.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6998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רמב"ם הלכות תרומות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הלכה לג </a:t>
            </a:r>
            <a:r>
              <a:rPr lang="he-IL" b="1" u="sng" dirty="0">
                <a:cs typeface="David" pitchFamily="34" charset="-79"/>
              </a:rPr>
              <a:t>[כו] </a:t>
            </a:r>
            <a:endParaRPr lang="he-IL" b="1" u="sng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התרומה </a:t>
            </a:r>
            <a:r>
              <a:rPr lang="he-IL" dirty="0">
                <a:cs typeface="David" pitchFamily="34" charset="-79"/>
              </a:rPr>
              <a:t>בזמן הזה, ואפילו במקום שהחזיקו עולי בבל, ואפילו בימי עזרא--אינה מן התורה, אלא מדבריהם: שאין לך תרומה של תורה אלא בארץ ישראל, ובזמן שיהיו כל ישראל שם, שנאמר "כי תבואו" (</a:t>
            </a:r>
            <a:r>
              <a:rPr lang="he-IL" u="sng" dirty="0">
                <a:cs typeface="David" pitchFamily="34" charset="-79"/>
                <a:hlinkClick r:id="rId2"/>
              </a:rPr>
              <a:t>ויקרא כה,ב</a:t>
            </a:r>
            <a:r>
              <a:rPr lang="he-IL" dirty="0">
                <a:cs typeface="David" pitchFamily="34" charset="-79"/>
              </a:rPr>
              <a:t>), ביאת כולכם כשהיו בירושה ראשונה וכמו שהן עתידין לחזור בירושה שלישית; לא כשהיו בירושה שנייה שהייתה בימי עזרא, שהייתה ביאת מקצתן--ולפיכך לא חייבה אותן מן התורה. וכן ייראה לי שהוא הדין במעשרות, שאין חייבין בהן בזמן הזה אלא מדבריהם כתרומה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Even when Ezra took upon himself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kedusha, it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was still only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d’rabanan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. </a:t>
            </a:r>
            <a:endParaRPr lang="en-GB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Kedusha De’Orayta is defined by sovereignty.</a:t>
            </a:r>
          </a:p>
        </p:txBody>
      </p:sp>
    </p:spTree>
    <p:extLst>
      <p:ext uri="{BB962C8B-B14F-4D97-AF65-F5344CB8AC3E}">
        <p14:creationId xmlns:p14="http://schemas.microsoft.com/office/powerpoint/2010/main" val="4640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כא</a:t>
            </a:r>
            <a:endParaRPr lang="he-IL" sz="6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562600"/>
          </a:xfrm>
        </p:spPr>
        <p:txBody>
          <a:bodyPr anchor="ctr"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א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וַיִּשְׁמַע הַכְּנַעֲנִי מֶלֶךְ-עֲרָד יֹשֵׁב הַנֶּגֶב כִּי בָּא יִשְׂרָאֵל דֶּרֶךְ הָאֲתָרִים וַיִּלָּחֶם בְּיִשְׂרָאֵל וַיִּשְׁבְּ מִמֶּנּוּ שֶׁבִי.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ב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וַיִּדַּר יִשְׂרָאֵל נֶדֶר לַיהוָה וַיֹּאמַר אִם-נָתֹן תִּתֵּן אֶת-הָעָם הַזֶּה בְּיָדִי וְהַחֲרַמְתִּי אֶת-עָרֵיהֶם.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ג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וַיִּשְׁמַע יְהוָה בְּקוֹל יִשְׂרָאֵל וַיִּתֵּן אֶת-הַכְּנַעֲנִי וַיַּחֲרֵם אֶתְהֶם וְאֶת-עָרֵיהֶם וַיִּקְרָא שֵׁם-הַמָּקוֹם חָרְמָה. </a:t>
            </a:r>
            <a:br>
              <a:rPr lang="he-IL" sz="2800" dirty="0">
                <a:cs typeface="David" pitchFamily="34" charset="-79"/>
              </a:rPr>
            </a:br>
            <a:endParaRPr lang="he-IL" sz="28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918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כא - נחש הנחשת</a:t>
            </a:r>
            <a:endParaRPr lang="he-IL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מִשָּׁם נָסָעוּ וַיַּחֲנוּ בְּנַחַל זָרֶד.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מִשָּׁם נָסָעוּ וַיַּחֲנוּ מֵעֵבֶר אַרְנוֹן אֲשֶׁר בַּמִּדְבָּר הַיֹּצֵא מִגְּבֻל הָאֱמֹרִי כִּי אַרְנוֹן גְּבוּל מוֹאָב בֵּין מוֹאָב וּבֵין הָאֱמֹרִי.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עַל-כֵּן יֵאָמַר בְּסֵפֶר מִלְחֲמֹת יְהוָה אֶת-וָהֵב בְּסוּפָה וְאֶת-הַנְּחָלִים אַרְנוֹן.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וְאֶשֶׁד הַנְּחָלִים אֲשֶׁר נָטָה לְשֶׁבֶת עָר וְנִשְׁעַן לִגְבוּל מוֹאָב.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וּמִשָּׁם בְּאֵרָה הִוא הַבְּאֵר אֲשֶׁר אָמַר יְהוָה לְמֹשֶׁה אֱסֹף אֶת-הָעָם וְאֶתְּנָה לָהֶם מָיִם.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אָז יָשִׁיר יִשְׂרָאֵל אֶת-הַשִּׁירָה הַזֹּאת עֲלִי בְאֵר עֱנוּ-לָהּ.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בְּאֵר חֲפָרוּהָ שָׂרִים כָּרוּהָ נְדִיבֵי הָעָם בִּמְחֹקֵק בְּמִשְׁעֲנֹתָם וּמִמִּדְבָּר מַתָּנָה.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וּמִמַּתָּנָה נַחֲלִיאֵל וּמִנַּחֲלִיאֵל בָּמוֹת.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וּמִבָּמוֹת הַגַּיְא אֲשֶׁר בִּשְׂדֵה מוֹאָב רֹאשׁ הַפִּסְגָּה וְנִשְׁקָפָה עַל-פְּנֵי הַיְשִׁימֹן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he-IL" sz="2000" dirty="0"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וַיִּסְעוּ מֵהֹר הָהָר דֶּרֶךְ יַם-סוּף לִסְבֹב אֶת-אֶרֶץ אֱדוֹם וַתִּקְצַר נֶפֶשׁ-הָעָם בַּדָּרֶךְ.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וַיְדַבֵּר הָעָם בֵּאלֹהִים וּבְמֹשֶׁה לָמָה הֶעֱלִיתֻנוּ מִמִּצְרַיִם לָמוּת בַּמִּדְבָּר כִּי אֵין לֶחֶם וְאֵין מַיִם וְנַפְשֵׁנוּ קָצָה בַּלֶּחֶם הַקְּלֹקֵל.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וַיְשַׁלַּח יְהוָה בָּעָם אֵת הַנְּחָשִׁים הַשְּׂרָפִים וַיְנַשְּׁכוּ אֶת-הָעָם וַיָּמָת עַם-רָב מִיִּשְׂרָאֵל.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וַיָּבֹא הָעָם אֶל-מֹשֶׁה וַיֹּאמְרוּ חָטָאנוּ כִּי-דִבַּרְנוּ בַיהוָה וָבָךְ הִתְפַּלֵּל אֶל-יְהוָה וְיָסֵר מֵעָלֵינוּ אֶת-הַנָּחָשׁ וַיִּתְפַּלֵּל מֹשֶׁה בְּעַד הָעָם.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וַיֹּאמֶר יְהוָה אֶל-מֹשֶׁה עֲשֵׂה לְךָ שָׂרָף וְשִׂים אֹתוֹ עַל-נֵס וְהָיָה כָּל-הַנָּשׁוּךְ וְרָאָה אֹתוֹ וָחָי.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וַיַּעַשׂ מֹשֶׁה נְחַשׁ נְחֹשֶׁת וַיְשִׂמֵהוּ עַל-הַנֵּס וְהָיָה אִם-נָשַׁךְ הַנָּחָשׁ אֶת-אִישׁ וְהִבִּיט אֶל-נְחַשׁ הַנְּחֹשֶׁת וָחָי.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וַיִּסְעוּ בְּנֵי יִשְׂרָאֵל וַיַּחֲנוּ בְּאֹבֹת.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וַיִּסְעוּ מֵאֹבֹת וַיַּחֲנוּ בְּעִיֵּי הָעֲבָרִים בַּמִּדְבָּר אֲשֶׁר עַל-פְּנֵי מוֹאָב מִמִּזְרַח הַשָּׁמֶשׁ. </a:t>
            </a: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7324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Autofit/>
          </a:bodyPr>
          <a:lstStyle/>
          <a:p>
            <a:r>
              <a:rPr lang="he-IL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כא</a:t>
            </a:r>
            <a:br>
              <a:rPr lang="he-IL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 against Sichon and Og</a:t>
            </a:r>
            <a:endParaRPr lang="he-IL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4419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כִּי-אֵשׁ יָצְאָה מֵחֶשְׁבּוֹן לֶהָבָה מִקִּרְיַת סִיחֹן אָכְלָה עָר מוֹאָב בַּעֲלֵי בָּמוֹת אַרְנֹן.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אוֹי-לְךָ מוֹאָב אָבַדְתָּ עַם-כְּמוֹשׁ נָתַן בָּנָיו פְּלֵיטִם וּבְנֹתָיו בַּשְּׁבִית לְמֶלֶךְ אֱמֹרִי סִיחוֹן.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וַנִּירָם אָבַד חֶשְׁבּוֹן עַד-דִּיבֹן וַנַּשִּׁים עַד-נֹפַח אֲשֶׁר עַד-מֵידְבָא.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וַיֵּשֶׁב יִשְׂרָאֵל בְּאֶרֶץ הָאֱמֹרִי.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מֹשֶׁה לְרַגֵּל אֶת-יַעְזֵר וַיִּלְכְּדוּ בְּנֹתֶיהָ </a:t>
            </a:r>
            <a:r>
              <a:rPr lang="he-IL" sz="2000" dirty="0" smtClean="0">
                <a:cs typeface="David" pitchFamily="34" charset="-79"/>
              </a:rPr>
              <a:t>וַיּוֹרֶשׁ </a:t>
            </a:r>
            <a:r>
              <a:rPr lang="he-IL" sz="2000" dirty="0">
                <a:cs typeface="David" pitchFamily="34" charset="-79"/>
              </a:rPr>
              <a:t>אֶת-הָאֱמֹרִי אֲשֶׁר-שָׁם.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וַיִּפְנוּ וַיַּעֲלוּ דֶּרֶךְ הַבָּשָׁן וַיֵּצֵא עוֹג מֶלֶךְ-הַבָּשָׁן לִקְרָאתָם הוּא וְכָל-עַמּוֹ לַמִּלְחָמָה אֶדְרֶעִי.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אַל-תִּירָא אֹתוֹ כִּי בְיָדְךָ נָתַתִּי אֹתוֹ וְאֶת-כָּל-עַמּוֹ וְאֶת-אַרְצוֹ וְעָשִׂיתָ לּוֹ כַּאֲשֶׁר עָשִׂיתָ לְסִיחֹן מֶלֶךְ הָאֱמֹרִי אֲשֶׁר יוֹשֵׁב בְּחֶשְׁבּוֹן.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וַיַּכּוּ אֹתוֹ וְאֶת-בָּנָיו וְאֶת-כָּל-עַמּוֹ עַד-בִּלְתִּי הִשְׁאִיר-לוֹ שָׂרִיד וַיִּירְשׁוּ אֶת-אַרְצוֹ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343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וַיִּשְׁלַח יִשְׂרָאֵל מַלְאָכִים אֶל-סִיחֹן מֶלֶךְ-הָאֱמֹרִי לֵאמֹר.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כב</a:t>
            </a:r>
            <a:r>
              <a:rPr lang="he-IL" sz="2000" dirty="0">
                <a:cs typeface="David" pitchFamily="34" charset="-79"/>
              </a:rPr>
              <a:t> אֶעְבְּרָה בְאַרְצֶךָ לֹא נִטֶּה בְּשָׂדֶה וּבְכֶרֶם לֹא נִשְׁתֶּה מֵי בְאֵר בְּדֶרֶךְ הַמֶּלֶךְ נֵלֵךְ עַד אֲשֶׁר-נַעֲבֹר גְּבֻלֶךָ.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וְלֹא-נָתַן סִיחֹן אֶת-יִשְׂרָאֵל עֲבֹר בִּגְבֻלוֹ וַיֶּאֱסֹף סִיחֹן אֶת-כָּל-עַמּוֹ וַיֵּצֵא לִקְרַאת יִשְׂרָאֵל הַמִּדְבָּרָה וַיָּבֹא יָהְצָה וַיִּלָּחֶם בְּיִשְׂרָאֵל.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וַיַּכֵּהוּ יִשְׂרָאֵל לְפִי-חָרֶב וַיִּירַשׁ אֶת-אַרְצוֹ מֵאַרְנֹן עַד-יַבֹּק עַד-בְּנֵי עַמּוֹן כִּי עַז גְּבוּל בְּנֵי עַמּוֹן.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כה</a:t>
            </a:r>
            <a:r>
              <a:rPr lang="he-IL" sz="2000" dirty="0">
                <a:cs typeface="David" pitchFamily="34" charset="-79"/>
              </a:rPr>
              <a:t> וַיִּקַּח יִשְׂרָאֵל אֵת כָּל-הֶעָרִים הָאֵלֶּה וַיֵּשֶׁב יִשְׂרָאֵל בְּכָל-עָרֵי הָאֱמֹרִי בְּחֶשְׁבּוֹן וּבְכָל-בְּנֹתֶיהָ.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כו</a:t>
            </a:r>
            <a:r>
              <a:rPr lang="he-IL" sz="2000" dirty="0">
                <a:cs typeface="David" pitchFamily="34" charset="-79"/>
              </a:rPr>
              <a:t> כִּי חֶשְׁבּוֹן עִיר סִיחֹן מֶלֶךְ הָאֱמֹרִי הִוא וְהוּא נִלְחַם בְּמֶלֶךְ מוֹאָב הָרִאשׁוֹן וַיִּקַּח אֶת-כָּל-אַרְצוֹ מִיָּדוֹ עַד-אַרְנֹן.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עַל-כֵּן יֹאמְרוּ הַמֹּשְׁלִים בֹּאוּ חֶשְׁבּוֹן תִּבָּנֶה וְתִכּוֹנֵן עִיר סִיחוֹן. </a:t>
            </a: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8985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 anchor="ctr">
            <a:normAutofit/>
          </a:bodyPr>
          <a:lstStyle/>
          <a:p>
            <a:pPr marL="0" indent="0" algn="r" rtl="1">
              <a:buNone/>
            </a:pPr>
            <a:r>
              <a:rPr lang="he-IL" sz="4400" b="1" u="sng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במדבר כב</a:t>
            </a:r>
          </a:p>
          <a:p>
            <a:pPr marL="0" indent="0" algn="r" rtl="1">
              <a:buNone/>
            </a:pPr>
            <a:r>
              <a:rPr lang="he-IL" sz="44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4400" dirty="0">
                <a:latin typeface="David" pitchFamily="34" charset="-79"/>
                <a:cs typeface="David" pitchFamily="34" charset="-79"/>
              </a:rPr>
              <a:t> וַיִּסְעוּ בְּנֵי יִשְׂרָאֵל וַיַּחֲנוּ בְּעַרְבוֹת מוֹאָב מֵעֵבֶר לְיַרְדֵּן יְרֵחוֹ</a:t>
            </a:r>
            <a:r>
              <a:rPr lang="he-IL" sz="4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he-IL" sz="4400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4400" b="1" dirty="0" smtClean="0">
                <a:solidFill>
                  <a:schemeClr val="accent3"/>
                </a:solidFill>
              </a:rPr>
              <a:t>Am Yisrael end up in Arvot Moav – their last stop until Sefer Yehoshua.</a:t>
            </a:r>
            <a:endParaRPr lang="he-IL" sz="4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9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</a:t>
            </a:r>
            <a:endParaRPr lang="he-IL" sz="16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Bilam and Balak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6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3173</TotalTime>
  <Words>5414</Words>
  <Application>Microsoft Office PowerPoint</Application>
  <PresentationFormat>On-screen Show (4:3)</PresentationFormat>
  <Paragraphs>389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במדבר</vt:lpstr>
      <vt:lpstr>PowerPoint Presentation</vt:lpstr>
      <vt:lpstr>במדבר פרק כ</vt:lpstr>
      <vt:lpstr>במדבר פרק כ - Aharon’s death</vt:lpstr>
      <vt:lpstr>במדבר כא</vt:lpstr>
      <vt:lpstr>במדבר כא - נחש הנחשת</vt:lpstr>
      <vt:lpstr>במדבר כא - War against Sichon and Og</vt:lpstr>
      <vt:lpstr>PowerPoint Presentation</vt:lpstr>
      <vt:lpstr>במדבר</vt:lpstr>
      <vt:lpstr>Outline of the Story</vt:lpstr>
      <vt:lpstr>Invite to curse כב:ב-כ</vt:lpstr>
      <vt:lpstr>Bilam and Donkey כב:כא-לח</vt:lpstr>
      <vt:lpstr>Business Lunch כב:לט-מ</vt:lpstr>
      <vt:lpstr>Format to Each Trial Unit:</vt:lpstr>
      <vt:lpstr>Trial I כב:מא-כג:יב</vt:lpstr>
      <vt:lpstr>Trial II כג:יג-כו</vt:lpstr>
      <vt:lpstr>Trial III כג:כז-כד:יג</vt:lpstr>
      <vt:lpstr>End of Each Aliya</vt:lpstr>
      <vt:lpstr>פרקי אבות פרק ה</vt:lpstr>
      <vt:lpstr>PowerPoint Presentation</vt:lpstr>
      <vt:lpstr>הפטרה – מיכה פרק ו</vt:lpstr>
      <vt:lpstr>הפטרה – מיכה פרק ו</vt:lpstr>
      <vt:lpstr>במדבר פרק כה – בעל פעור - What does Bilam do wrong?</vt:lpstr>
      <vt:lpstr>במדבר פרק כה – בעל פעור</vt:lpstr>
      <vt:lpstr>במדבר פרק כה – בעל פעור</vt:lpstr>
      <vt:lpstr>במדבר פרק לא - War Against Midyan</vt:lpstr>
      <vt:lpstr>דברים פרק כג</vt:lpstr>
      <vt:lpstr>PowerPoint Presentation</vt:lpstr>
      <vt:lpstr>Reason for the Mifkad</vt:lpstr>
      <vt:lpstr>במדבר פרק כו לוי – Don’t get Nachala</vt:lpstr>
      <vt:lpstr>במדבר פרק כז בנות צלפחד – About the Nachala</vt:lpstr>
      <vt:lpstr>פרק כז Moshe’s Death and Transfer of Leadership to Yehoshua  - Moshe won’t get nachala</vt:lpstr>
      <vt:lpstr>PowerPoint Presentation</vt:lpstr>
      <vt:lpstr>פרקים כח - כט</vt:lpstr>
      <vt:lpstr>PowerPoint Presentation</vt:lpstr>
      <vt:lpstr>במדבר פרק לג</vt:lpstr>
      <vt:lpstr>ויקרא פרק יח</vt:lpstr>
      <vt:lpstr>במדבר פרק לד א-טו – Borders of the Land</vt:lpstr>
      <vt:lpstr>במדבר פרק לד טז-כט</vt:lpstr>
      <vt:lpstr>בראשית פרק טו - Borders of Israel</vt:lpstr>
      <vt:lpstr>רמב"ם הלכות תרומות</vt:lpstr>
      <vt:lpstr>רמב"ם הלכות תרומות</vt:lpstr>
      <vt:lpstr>רמב"ם הלכות תרומות</vt:lpstr>
      <vt:lpstr>רמב"ם הלכות תרומות</vt:lpstr>
      <vt:lpstr>נחמיה פרק ט</vt:lpstr>
      <vt:lpstr>נחמיה פרק י</vt:lpstr>
      <vt:lpstr>רמב"ם הלכות תרומות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במדבר</dc:title>
  <dc:creator>Alexis</dc:creator>
  <cp:lastModifiedBy>Alexis</cp:lastModifiedBy>
  <cp:revision>106</cp:revision>
  <dcterms:created xsi:type="dcterms:W3CDTF">2006-08-16T00:00:00Z</dcterms:created>
  <dcterms:modified xsi:type="dcterms:W3CDTF">2013-09-17T18:21:41Z</dcterms:modified>
</cp:coreProperties>
</file>